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5"/>
  </p:notesMasterIdLst>
  <p:sldIdLst>
    <p:sldId id="272" r:id="rId5"/>
    <p:sldId id="257" r:id="rId6"/>
    <p:sldId id="258" r:id="rId7"/>
    <p:sldId id="268" r:id="rId8"/>
    <p:sldId id="267" r:id="rId9"/>
    <p:sldId id="259" r:id="rId10"/>
    <p:sldId id="269" r:id="rId11"/>
    <p:sldId id="276" r:id="rId12"/>
    <p:sldId id="270" r:id="rId13"/>
    <p:sldId id="260" r:id="rId14"/>
    <p:sldId id="278" r:id="rId15"/>
    <p:sldId id="274" r:id="rId16"/>
    <p:sldId id="261" r:id="rId17"/>
    <p:sldId id="279" r:id="rId18"/>
    <p:sldId id="280" r:id="rId19"/>
    <p:sldId id="263" r:id="rId20"/>
    <p:sldId id="264" r:id="rId21"/>
    <p:sldId id="277" r:id="rId22"/>
    <p:sldId id="275" r:id="rId23"/>
    <p:sldId id="27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D600A7-1BA1-4A6C-B89F-3BFDF4E67060}" v="13" dt="2023-08-23T02:54:53.0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43"/>
    <p:restoredTop sz="95316" autoAdjust="0"/>
  </p:normalViewPr>
  <p:slideViewPr>
    <p:cSldViewPr snapToGrid="0">
      <p:cViewPr varScale="1">
        <p:scale>
          <a:sx n="95" d="100"/>
          <a:sy n="95" d="100"/>
        </p:scale>
        <p:origin x="5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E9F2CD-DE7E-454B-A569-D2A20730ACE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382F6EBF-94E6-4A94-996E-A7BD04DB99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Overbooking strategically schedules more appointments than capacity, anticipating no-shows and cancellations to minimize idle time and maximize resource utilization.</a:t>
          </a:r>
        </a:p>
      </dgm:t>
    </dgm:pt>
    <dgm:pt modelId="{6F34537B-B399-4F74-A474-A045B80449D1}" type="parTrans" cxnId="{1B4C56BB-4780-4949-A7E3-FEE0AC70C5D5}">
      <dgm:prSet/>
      <dgm:spPr/>
      <dgm:t>
        <a:bodyPr/>
        <a:lstStyle/>
        <a:p>
          <a:endParaRPr lang="en-US"/>
        </a:p>
      </dgm:t>
    </dgm:pt>
    <dgm:pt modelId="{9FD6892E-9BE7-4431-A273-C16A74F256C0}" type="sibTrans" cxnId="{1B4C56BB-4780-4949-A7E3-FEE0AC70C5D5}">
      <dgm:prSet/>
      <dgm:spPr/>
      <dgm:t>
        <a:bodyPr/>
        <a:lstStyle/>
        <a:p>
          <a:endParaRPr lang="en-US"/>
        </a:p>
      </dgm:t>
    </dgm:pt>
    <dgm:pt modelId="{793D6349-7096-4D9C-B7BE-A0B53235BAC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By leveraging overbooking, appointment schedules become more flexible, reducing wait times for patients and ensuring efficient and effective use of healthcare resources.</a:t>
          </a:r>
        </a:p>
      </dgm:t>
    </dgm:pt>
    <dgm:pt modelId="{DD85A344-B27D-4271-A893-CDE076CC0878}" type="parTrans" cxnId="{04942763-BA46-441F-BF0F-97B63EA8EEFE}">
      <dgm:prSet/>
      <dgm:spPr/>
      <dgm:t>
        <a:bodyPr/>
        <a:lstStyle/>
        <a:p>
          <a:endParaRPr lang="en-US"/>
        </a:p>
      </dgm:t>
    </dgm:pt>
    <dgm:pt modelId="{32707889-0812-4D0A-8FD8-CCE3431998F3}" type="sibTrans" cxnId="{04942763-BA46-441F-BF0F-97B63EA8EEFE}">
      <dgm:prSet/>
      <dgm:spPr/>
      <dgm:t>
        <a:bodyPr/>
        <a:lstStyle/>
        <a:p>
          <a:endParaRPr lang="en-US"/>
        </a:p>
      </dgm:t>
    </dgm:pt>
    <dgm:pt modelId="{E34EEA5C-5705-431C-8E37-EDF4391147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Integrating machine learning algorithms with overbooking helps predict patient attendance, allowing for proactive adjustment of schedules and optimizing resource allocation.</a:t>
          </a:r>
        </a:p>
      </dgm:t>
    </dgm:pt>
    <dgm:pt modelId="{DC5935EA-7CC7-4B65-9975-83A28D085BBB}" type="parTrans" cxnId="{22C8BDD5-15F3-4FD8-A753-4E23ABEEDD3A}">
      <dgm:prSet/>
      <dgm:spPr/>
      <dgm:t>
        <a:bodyPr/>
        <a:lstStyle/>
        <a:p>
          <a:endParaRPr lang="en-US"/>
        </a:p>
      </dgm:t>
    </dgm:pt>
    <dgm:pt modelId="{A629E5C9-CF04-46B5-80FC-A53784CF61EC}" type="sibTrans" cxnId="{22C8BDD5-15F3-4FD8-A753-4E23ABEEDD3A}">
      <dgm:prSet/>
      <dgm:spPr/>
      <dgm:t>
        <a:bodyPr/>
        <a:lstStyle/>
        <a:p>
          <a:endParaRPr lang="en-US"/>
        </a:p>
      </dgm:t>
    </dgm:pt>
    <dgm:pt modelId="{65D223EC-15EA-423C-A496-89382ECEEFE6}" type="pres">
      <dgm:prSet presAssocID="{48E9F2CD-DE7E-454B-A569-D2A20730ACEA}" presName="root" presStyleCnt="0">
        <dgm:presLayoutVars>
          <dgm:dir/>
          <dgm:resizeHandles val="exact"/>
        </dgm:presLayoutVars>
      </dgm:prSet>
      <dgm:spPr/>
    </dgm:pt>
    <dgm:pt modelId="{98A220EA-D280-4B9E-9892-CEB54480FC57}" type="pres">
      <dgm:prSet presAssocID="{382F6EBF-94E6-4A94-996E-A7BD04DB9922}" presName="compNode" presStyleCnt="0"/>
      <dgm:spPr/>
    </dgm:pt>
    <dgm:pt modelId="{9E16EA48-9144-4858-8064-A53CFAF7B4B7}" type="pres">
      <dgm:prSet presAssocID="{382F6EBF-94E6-4A94-996E-A7BD04DB9922}" presName="bgRect" presStyleLbl="bgShp" presStyleIdx="0" presStyleCnt="3"/>
      <dgm:spPr/>
    </dgm:pt>
    <dgm:pt modelId="{E7EC5B61-D66D-4D7D-B1A7-A297EEE33F29}" type="pres">
      <dgm:prSet presAssocID="{382F6EBF-94E6-4A94-996E-A7BD04DB992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rglass"/>
        </a:ext>
      </dgm:extLst>
    </dgm:pt>
    <dgm:pt modelId="{41A6D9AF-5D19-43B4-9986-C4CF9235D0A2}" type="pres">
      <dgm:prSet presAssocID="{382F6EBF-94E6-4A94-996E-A7BD04DB9922}" presName="spaceRect" presStyleCnt="0"/>
      <dgm:spPr/>
    </dgm:pt>
    <dgm:pt modelId="{5E17DDDC-E0A2-446B-BDCC-410A1FD703C7}" type="pres">
      <dgm:prSet presAssocID="{382F6EBF-94E6-4A94-996E-A7BD04DB9922}" presName="parTx" presStyleLbl="revTx" presStyleIdx="0" presStyleCnt="3">
        <dgm:presLayoutVars>
          <dgm:chMax val="0"/>
          <dgm:chPref val="0"/>
        </dgm:presLayoutVars>
      </dgm:prSet>
      <dgm:spPr/>
    </dgm:pt>
    <dgm:pt modelId="{6A25DCA9-8B98-436E-8DC0-A8135807509B}" type="pres">
      <dgm:prSet presAssocID="{9FD6892E-9BE7-4431-A273-C16A74F256C0}" presName="sibTrans" presStyleCnt="0"/>
      <dgm:spPr/>
    </dgm:pt>
    <dgm:pt modelId="{6EF14934-4E28-489C-A528-73D91AF7EF12}" type="pres">
      <dgm:prSet presAssocID="{793D6349-7096-4D9C-B7BE-A0B53235BAC6}" presName="compNode" presStyleCnt="0"/>
      <dgm:spPr/>
    </dgm:pt>
    <dgm:pt modelId="{88B370D1-0415-48F3-BC0B-FEA77C5E4BD4}" type="pres">
      <dgm:prSet presAssocID="{793D6349-7096-4D9C-B7BE-A0B53235BAC6}" presName="bgRect" presStyleLbl="bgShp" presStyleIdx="1" presStyleCnt="3"/>
      <dgm:spPr/>
    </dgm:pt>
    <dgm:pt modelId="{FF5F7EBC-C23C-4EF9-9B97-661C9620ACDD}" type="pres">
      <dgm:prSet presAssocID="{793D6349-7096-4D9C-B7BE-A0B53235BAC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8423C6EC-E9CA-4B75-985B-32D3FE5FBF2C}" type="pres">
      <dgm:prSet presAssocID="{793D6349-7096-4D9C-B7BE-A0B53235BAC6}" presName="spaceRect" presStyleCnt="0"/>
      <dgm:spPr/>
    </dgm:pt>
    <dgm:pt modelId="{BAC7BB19-353D-4648-9D8B-9F171A615CBF}" type="pres">
      <dgm:prSet presAssocID="{793D6349-7096-4D9C-B7BE-A0B53235BAC6}" presName="parTx" presStyleLbl="revTx" presStyleIdx="1" presStyleCnt="3">
        <dgm:presLayoutVars>
          <dgm:chMax val="0"/>
          <dgm:chPref val="0"/>
        </dgm:presLayoutVars>
      </dgm:prSet>
      <dgm:spPr/>
    </dgm:pt>
    <dgm:pt modelId="{9ECCFF88-EF69-4900-8E49-0C401D8BD894}" type="pres">
      <dgm:prSet presAssocID="{32707889-0812-4D0A-8FD8-CCE3431998F3}" presName="sibTrans" presStyleCnt="0"/>
      <dgm:spPr/>
    </dgm:pt>
    <dgm:pt modelId="{CE3B6E47-42CC-404A-A1EE-8AF8D1E12990}" type="pres">
      <dgm:prSet presAssocID="{E34EEA5C-5705-431C-8E37-EDF43911473A}" presName="compNode" presStyleCnt="0"/>
      <dgm:spPr/>
    </dgm:pt>
    <dgm:pt modelId="{542ADBC8-9A3E-4458-90BD-EC50483253CA}" type="pres">
      <dgm:prSet presAssocID="{E34EEA5C-5705-431C-8E37-EDF43911473A}" presName="bgRect" presStyleLbl="bgShp" presStyleIdx="2" presStyleCnt="3"/>
      <dgm:spPr/>
    </dgm:pt>
    <dgm:pt modelId="{96B561F6-355C-4A95-891A-75FBBE5250EF}" type="pres">
      <dgm:prSet presAssocID="{E34EEA5C-5705-431C-8E37-EDF43911473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EDE602F-71D3-4CD9-BA40-67C5ED75F728}" type="pres">
      <dgm:prSet presAssocID="{E34EEA5C-5705-431C-8E37-EDF43911473A}" presName="spaceRect" presStyleCnt="0"/>
      <dgm:spPr/>
    </dgm:pt>
    <dgm:pt modelId="{CCBB20CD-161D-4A83-AA66-7FF3922233E8}" type="pres">
      <dgm:prSet presAssocID="{E34EEA5C-5705-431C-8E37-EDF43911473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4942763-BA46-441F-BF0F-97B63EA8EEFE}" srcId="{48E9F2CD-DE7E-454B-A569-D2A20730ACEA}" destId="{793D6349-7096-4D9C-B7BE-A0B53235BAC6}" srcOrd="1" destOrd="0" parTransId="{DD85A344-B27D-4271-A893-CDE076CC0878}" sibTransId="{32707889-0812-4D0A-8FD8-CCE3431998F3}"/>
    <dgm:cxn modelId="{5684DE80-5C6C-463A-BEA5-FCDFB782E9F4}" type="presOf" srcId="{48E9F2CD-DE7E-454B-A569-D2A20730ACEA}" destId="{65D223EC-15EA-423C-A496-89382ECEEFE6}" srcOrd="0" destOrd="0" presId="urn:microsoft.com/office/officeart/2018/2/layout/IconVerticalSolidList"/>
    <dgm:cxn modelId="{CC38BCA5-40B0-4455-A071-5FD34EB5D334}" type="presOf" srcId="{E34EEA5C-5705-431C-8E37-EDF43911473A}" destId="{CCBB20CD-161D-4A83-AA66-7FF3922233E8}" srcOrd="0" destOrd="0" presId="urn:microsoft.com/office/officeart/2018/2/layout/IconVerticalSolidList"/>
    <dgm:cxn modelId="{1B4C56BB-4780-4949-A7E3-FEE0AC70C5D5}" srcId="{48E9F2CD-DE7E-454B-A569-D2A20730ACEA}" destId="{382F6EBF-94E6-4A94-996E-A7BD04DB9922}" srcOrd="0" destOrd="0" parTransId="{6F34537B-B399-4F74-A474-A045B80449D1}" sibTransId="{9FD6892E-9BE7-4431-A273-C16A74F256C0}"/>
    <dgm:cxn modelId="{22C8BDD5-15F3-4FD8-A753-4E23ABEEDD3A}" srcId="{48E9F2CD-DE7E-454B-A569-D2A20730ACEA}" destId="{E34EEA5C-5705-431C-8E37-EDF43911473A}" srcOrd="2" destOrd="0" parTransId="{DC5935EA-7CC7-4B65-9975-83A28D085BBB}" sibTransId="{A629E5C9-CF04-46B5-80FC-A53784CF61EC}"/>
    <dgm:cxn modelId="{1BB250DF-913D-4AB4-BC70-2D8397B272D0}" type="presOf" srcId="{793D6349-7096-4D9C-B7BE-A0B53235BAC6}" destId="{BAC7BB19-353D-4648-9D8B-9F171A615CBF}" srcOrd="0" destOrd="0" presId="urn:microsoft.com/office/officeart/2018/2/layout/IconVerticalSolidList"/>
    <dgm:cxn modelId="{26FF61E2-6E7C-4F37-8510-B4915C4C7D09}" type="presOf" srcId="{382F6EBF-94E6-4A94-996E-A7BD04DB9922}" destId="{5E17DDDC-E0A2-446B-BDCC-410A1FD703C7}" srcOrd="0" destOrd="0" presId="urn:microsoft.com/office/officeart/2018/2/layout/IconVerticalSolidList"/>
    <dgm:cxn modelId="{DD53784C-DE92-4301-8186-F383E0918B1C}" type="presParOf" srcId="{65D223EC-15EA-423C-A496-89382ECEEFE6}" destId="{98A220EA-D280-4B9E-9892-CEB54480FC57}" srcOrd="0" destOrd="0" presId="urn:microsoft.com/office/officeart/2018/2/layout/IconVerticalSolidList"/>
    <dgm:cxn modelId="{1F16FA6D-5A0A-421A-8C92-A100C873E1A2}" type="presParOf" srcId="{98A220EA-D280-4B9E-9892-CEB54480FC57}" destId="{9E16EA48-9144-4858-8064-A53CFAF7B4B7}" srcOrd="0" destOrd="0" presId="urn:microsoft.com/office/officeart/2018/2/layout/IconVerticalSolidList"/>
    <dgm:cxn modelId="{0F7E1A12-1E0A-45EB-8ECA-F8B559589803}" type="presParOf" srcId="{98A220EA-D280-4B9E-9892-CEB54480FC57}" destId="{E7EC5B61-D66D-4D7D-B1A7-A297EEE33F29}" srcOrd="1" destOrd="0" presId="urn:microsoft.com/office/officeart/2018/2/layout/IconVerticalSolidList"/>
    <dgm:cxn modelId="{AF349488-542C-4816-AB52-3ACD8DBA2274}" type="presParOf" srcId="{98A220EA-D280-4B9E-9892-CEB54480FC57}" destId="{41A6D9AF-5D19-43B4-9986-C4CF9235D0A2}" srcOrd="2" destOrd="0" presId="urn:microsoft.com/office/officeart/2018/2/layout/IconVerticalSolidList"/>
    <dgm:cxn modelId="{85FD9A3C-E23A-458E-8BB1-3F9343ACAD5F}" type="presParOf" srcId="{98A220EA-D280-4B9E-9892-CEB54480FC57}" destId="{5E17DDDC-E0A2-446B-BDCC-410A1FD703C7}" srcOrd="3" destOrd="0" presId="urn:microsoft.com/office/officeart/2018/2/layout/IconVerticalSolidList"/>
    <dgm:cxn modelId="{E56781A5-E838-459E-8519-DF33A35132DA}" type="presParOf" srcId="{65D223EC-15EA-423C-A496-89382ECEEFE6}" destId="{6A25DCA9-8B98-436E-8DC0-A8135807509B}" srcOrd="1" destOrd="0" presId="urn:microsoft.com/office/officeart/2018/2/layout/IconVerticalSolidList"/>
    <dgm:cxn modelId="{693FCB6F-2D01-4EEC-BC28-447B7ADE07A4}" type="presParOf" srcId="{65D223EC-15EA-423C-A496-89382ECEEFE6}" destId="{6EF14934-4E28-489C-A528-73D91AF7EF12}" srcOrd="2" destOrd="0" presId="urn:microsoft.com/office/officeart/2018/2/layout/IconVerticalSolidList"/>
    <dgm:cxn modelId="{0A6B7D8A-68B0-49E6-A76D-B399D39CAC86}" type="presParOf" srcId="{6EF14934-4E28-489C-A528-73D91AF7EF12}" destId="{88B370D1-0415-48F3-BC0B-FEA77C5E4BD4}" srcOrd="0" destOrd="0" presId="urn:microsoft.com/office/officeart/2018/2/layout/IconVerticalSolidList"/>
    <dgm:cxn modelId="{FA4BFB3A-B49B-4D36-9E90-23F814B4A23B}" type="presParOf" srcId="{6EF14934-4E28-489C-A528-73D91AF7EF12}" destId="{FF5F7EBC-C23C-4EF9-9B97-661C9620ACDD}" srcOrd="1" destOrd="0" presId="urn:microsoft.com/office/officeart/2018/2/layout/IconVerticalSolidList"/>
    <dgm:cxn modelId="{AEFD8A92-3D8F-43D5-B7F3-5111965F2BBB}" type="presParOf" srcId="{6EF14934-4E28-489C-A528-73D91AF7EF12}" destId="{8423C6EC-E9CA-4B75-985B-32D3FE5FBF2C}" srcOrd="2" destOrd="0" presId="urn:microsoft.com/office/officeart/2018/2/layout/IconVerticalSolidList"/>
    <dgm:cxn modelId="{8231AF80-756B-4C6E-8483-4B7C649A8A90}" type="presParOf" srcId="{6EF14934-4E28-489C-A528-73D91AF7EF12}" destId="{BAC7BB19-353D-4648-9D8B-9F171A615CBF}" srcOrd="3" destOrd="0" presId="urn:microsoft.com/office/officeart/2018/2/layout/IconVerticalSolidList"/>
    <dgm:cxn modelId="{AF19762C-300E-489A-A03E-20CCBEFD4FFA}" type="presParOf" srcId="{65D223EC-15EA-423C-A496-89382ECEEFE6}" destId="{9ECCFF88-EF69-4900-8E49-0C401D8BD894}" srcOrd="3" destOrd="0" presId="urn:microsoft.com/office/officeart/2018/2/layout/IconVerticalSolidList"/>
    <dgm:cxn modelId="{2CA2FC6B-79FA-4841-8947-2F478E27AF6F}" type="presParOf" srcId="{65D223EC-15EA-423C-A496-89382ECEEFE6}" destId="{CE3B6E47-42CC-404A-A1EE-8AF8D1E12990}" srcOrd="4" destOrd="0" presId="urn:microsoft.com/office/officeart/2018/2/layout/IconVerticalSolidList"/>
    <dgm:cxn modelId="{CDB19A34-807B-42BC-96EB-FF887FDD5513}" type="presParOf" srcId="{CE3B6E47-42CC-404A-A1EE-8AF8D1E12990}" destId="{542ADBC8-9A3E-4458-90BD-EC50483253CA}" srcOrd="0" destOrd="0" presId="urn:microsoft.com/office/officeart/2018/2/layout/IconVerticalSolidList"/>
    <dgm:cxn modelId="{7CA9C193-E882-4038-8381-37F4077CDCDF}" type="presParOf" srcId="{CE3B6E47-42CC-404A-A1EE-8AF8D1E12990}" destId="{96B561F6-355C-4A95-891A-75FBBE5250EF}" srcOrd="1" destOrd="0" presId="urn:microsoft.com/office/officeart/2018/2/layout/IconVerticalSolidList"/>
    <dgm:cxn modelId="{E89F1648-ABE7-44FC-9438-9353B753BE6C}" type="presParOf" srcId="{CE3B6E47-42CC-404A-A1EE-8AF8D1E12990}" destId="{FEDE602F-71D3-4CD9-BA40-67C5ED75F728}" srcOrd="2" destOrd="0" presId="urn:microsoft.com/office/officeart/2018/2/layout/IconVerticalSolidList"/>
    <dgm:cxn modelId="{B9F5641B-F1B5-4BCD-8233-A5020EE608B9}" type="presParOf" srcId="{CE3B6E47-42CC-404A-A1EE-8AF8D1E12990}" destId="{CCBB20CD-161D-4A83-AA66-7FF3922233E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1E3B6C-FD47-4FB8-9125-ABDE1A8CD1C1}" type="doc">
      <dgm:prSet loTypeId="urn:microsoft.com/office/officeart/2008/layout/LinedList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A3F4101-68EE-4FB9-B310-C28DCD821FF2}">
      <dgm:prSet/>
      <dgm:spPr/>
      <dgm:t>
        <a:bodyPr/>
        <a:lstStyle/>
        <a:p>
          <a:r>
            <a:rPr lang="en-US"/>
            <a:t>- The new system leverages machine learning and overbooking techniques to optimize scheduling, aiming to improve efficiency and reduce wait times.</a:t>
          </a:r>
        </a:p>
      </dgm:t>
    </dgm:pt>
    <dgm:pt modelId="{2A0B2371-C99D-477C-89F4-CB246F8B3568}" type="parTrans" cxnId="{9C8F3CA7-6194-43CF-B858-1E407D077C2C}">
      <dgm:prSet/>
      <dgm:spPr/>
      <dgm:t>
        <a:bodyPr/>
        <a:lstStyle/>
        <a:p>
          <a:endParaRPr lang="en-US"/>
        </a:p>
      </dgm:t>
    </dgm:pt>
    <dgm:pt modelId="{36BAB4B2-FFB6-4DE0-A180-3F67173DB004}" type="sibTrans" cxnId="{9C8F3CA7-6194-43CF-B858-1E407D077C2C}">
      <dgm:prSet/>
      <dgm:spPr/>
      <dgm:t>
        <a:bodyPr/>
        <a:lstStyle/>
        <a:p>
          <a:endParaRPr lang="en-US"/>
        </a:p>
      </dgm:t>
    </dgm:pt>
    <dgm:pt modelId="{F37E3C1A-3E7C-4703-97BA-B2E0D62D25D3}">
      <dgm:prSet/>
      <dgm:spPr/>
      <dgm:t>
        <a:bodyPr/>
        <a:lstStyle/>
        <a:p>
          <a:r>
            <a:rPr lang="en-US"/>
            <a:t>- By predicting patient attendance using machine learning algorithms and a linear programming model, the system ensures better utilization of healthcare resources.</a:t>
          </a:r>
        </a:p>
      </dgm:t>
    </dgm:pt>
    <dgm:pt modelId="{010A22B0-F29B-47A7-A8B1-681111DA6499}" type="parTrans" cxnId="{6E56DA35-0C67-4330-97D7-1FE11F7ACC0E}">
      <dgm:prSet/>
      <dgm:spPr/>
      <dgm:t>
        <a:bodyPr/>
        <a:lstStyle/>
        <a:p>
          <a:endParaRPr lang="en-US"/>
        </a:p>
      </dgm:t>
    </dgm:pt>
    <dgm:pt modelId="{2EA99CF2-18E1-47C3-91A8-0230938494B1}" type="sibTrans" cxnId="{6E56DA35-0C67-4330-97D7-1FE11F7ACC0E}">
      <dgm:prSet/>
      <dgm:spPr/>
      <dgm:t>
        <a:bodyPr/>
        <a:lstStyle/>
        <a:p>
          <a:endParaRPr lang="en-US"/>
        </a:p>
      </dgm:t>
    </dgm:pt>
    <dgm:pt modelId="{E359B49E-53BB-4B1E-8931-ADF96369FCB4}">
      <dgm:prSet/>
      <dgm:spPr/>
      <dgm:t>
        <a:bodyPr/>
        <a:lstStyle/>
        <a:p>
          <a:r>
            <a:rPr lang="en-US"/>
            <a:t>- Addressing challenges like last-minute cancellations, the system is designed to minimize inefficiencies and enhance overall healthcare resource management.</a:t>
          </a:r>
        </a:p>
      </dgm:t>
    </dgm:pt>
    <dgm:pt modelId="{EE10D42B-FA6C-45F0-AC68-8F5AC186902F}" type="parTrans" cxnId="{70C82BC6-7A07-4584-A227-0C34CB507088}">
      <dgm:prSet/>
      <dgm:spPr/>
      <dgm:t>
        <a:bodyPr/>
        <a:lstStyle/>
        <a:p>
          <a:endParaRPr lang="en-US"/>
        </a:p>
      </dgm:t>
    </dgm:pt>
    <dgm:pt modelId="{198103C7-4578-4335-9098-4C60C8B43642}" type="sibTrans" cxnId="{70C82BC6-7A07-4584-A227-0C34CB507088}">
      <dgm:prSet/>
      <dgm:spPr/>
      <dgm:t>
        <a:bodyPr/>
        <a:lstStyle/>
        <a:p>
          <a:endParaRPr lang="en-US"/>
        </a:p>
      </dgm:t>
    </dgm:pt>
    <dgm:pt modelId="{5684E6D9-34CA-44EF-8445-AD87B763E785}" type="pres">
      <dgm:prSet presAssocID="{381E3B6C-FD47-4FB8-9125-ABDE1A8CD1C1}" presName="vert0" presStyleCnt="0">
        <dgm:presLayoutVars>
          <dgm:dir/>
          <dgm:animOne val="branch"/>
          <dgm:animLvl val="lvl"/>
        </dgm:presLayoutVars>
      </dgm:prSet>
      <dgm:spPr/>
    </dgm:pt>
    <dgm:pt modelId="{4EBEE839-145A-45E6-BA9A-0D1ABE829E18}" type="pres">
      <dgm:prSet presAssocID="{3A3F4101-68EE-4FB9-B310-C28DCD821FF2}" presName="thickLine" presStyleLbl="alignNode1" presStyleIdx="0" presStyleCnt="3"/>
      <dgm:spPr/>
    </dgm:pt>
    <dgm:pt modelId="{CE177A0C-AA96-4C5F-BC5E-A8CBC996D700}" type="pres">
      <dgm:prSet presAssocID="{3A3F4101-68EE-4FB9-B310-C28DCD821FF2}" presName="horz1" presStyleCnt="0"/>
      <dgm:spPr/>
    </dgm:pt>
    <dgm:pt modelId="{EB8A84D2-F496-4A99-A6D1-C0F3857F6D16}" type="pres">
      <dgm:prSet presAssocID="{3A3F4101-68EE-4FB9-B310-C28DCD821FF2}" presName="tx1" presStyleLbl="revTx" presStyleIdx="0" presStyleCnt="3"/>
      <dgm:spPr/>
    </dgm:pt>
    <dgm:pt modelId="{244D50F0-B558-439C-8C3A-11396CB415EA}" type="pres">
      <dgm:prSet presAssocID="{3A3F4101-68EE-4FB9-B310-C28DCD821FF2}" presName="vert1" presStyleCnt="0"/>
      <dgm:spPr/>
    </dgm:pt>
    <dgm:pt modelId="{1FDCF48E-AEC3-4E02-850B-43D243376291}" type="pres">
      <dgm:prSet presAssocID="{F37E3C1A-3E7C-4703-97BA-B2E0D62D25D3}" presName="thickLine" presStyleLbl="alignNode1" presStyleIdx="1" presStyleCnt="3"/>
      <dgm:spPr/>
    </dgm:pt>
    <dgm:pt modelId="{BA3E136E-5DF9-4C1D-AD9E-AB586E02FDDE}" type="pres">
      <dgm:prSet presAssocID="{F37E3C1A-3E7C-4703-97BA-B2E0D62D25D3}" presName="horz1" presStyleCnt="0"/>
      <dgm:spPr/>
    </dgm:pt>
    <dgm:pt modelId="{FF8FE948-02E6-4A06-A6B5-A96C5591DC34}" type="pres">
      <dgm:prSet presAssocID="{F37E3C1A-3E7C-4703-97BA-B2E0D62D25D3}" presName="tx1" presStyleLbl="revTx" presStyleIdx="1" presStyleCnt="3"/>
      <dgm:spPr/>
    </dgm:pt>
    <dgm:pt modelId="{FF7E2240-B810-407E-B96D-614EEBE7B66C}" type="pres">
      <dgm:prSet presAssocID="{F37E3C1A-3E7C-4703-97BA-B2E0D62D25D3}" presName="vert1" presStyleCnt="0"/>
      <dgm:spPr/>
    </dgm:pt>
    <dgm:pt modelId="{67BDA712-AF56-4652-8C8C-88DBE023786D}" type="pres">
      <dgm:prSet presAssocID="{E359B49E-53BB-4B1E-8931-ADF96369FCB4}" presName="thickLine" presStyleLbl="alignNode1" presStyleIdx="2" presStyleCnt="3"/>
      <dgm:spPr/>
    </dgm:pt>
    <dgm:pt modelId="{F9465BBE-2BE4-44E4-9497-FB3D074739B1}" type="pres">
      <dgm:prSet presAssocID="{E359B49E-53BB-4B1E-8931-ADF96369FCB4}" presName="horz1" presStyleCnt="0"/>
      <dgm:spPr/>
    </dgm:pt>
    <dgm:pt modelId="{5AC4B9B8-4FA3-4C58-89FB-789783D27C6E}" type="pres">
      <dgm:prSet presAssocID="{E359B49E-53BB-4B1E-8931-ADF96369FCB4}" presName="tx1" presStyleLbl="revTx" presStyleIdx="2" presStyleCnt="3"/>
      <dgm:spPr/>
    </dgm:pt>
    <dgm:pt modelId="{9D204541-4EAA-49AA-9E51-99059193BF50}" type="pres">
      <dgm:prSet presAssocID="{E359B49E-53BB-4B1E-8931-ADF96369FCB4}" presName="vert1" presStyleCnt="0"/>
      <dgm:spPr/>
    </dgm:pt>
  </dgm:ptLst>
  <dgm:cxnLst>
    <dgm:cxn modelId="{6E56DA35-0C67-4330-97D7-1FE11F7ACC0E}" srcId="{381E3B6C-FD47-4FB8-9125-ABDE1A8CD1C1}" destId="{F37E3C1A-3E7C-4703-97BA-B2E0D62D25D3}" srcOrd="1" destOrd="0" parTransId="{010A22B0-F29B-47A7-A8B1-681111DA6499}" sibTransId="{2EA99CF2-18E1-47C3-91A8-0230938494B1}"/>
    <dgm:cxn modelId="{F8039EA5-A911-4DFF-8ACC-2982E6FB3B8A}" type="presOf" srcId="{3A3F4101-68EE-4FB9-B310-C28DCD821FF2}" destId="{EB8A84D2-F496-4A99-A6D1-C0F3857F6D16}" srcOrd="0" destOrd="0" presId="urn:microsoft.com/office/officeart/2008/layout/LinedList"/>
    <dgm:cxn modelId="{9C8F3CA7-6194-43CF-B858-1E407D077C2C}" srcId="{381E3B6C-FD47-4FB8-9125-ABDE1A8CD1C1}" destId="{3A3F4101-68EE-4FB9-B310-C28DCD821FF2}" srcOrd="0" destOrd="0" parTransId="{2A0B2371-C99D-477C-89F4-CB246F8B3568}" sibTransId="{36BAB4B2-FFB6-4DE0-A180-3F67173DB004}"/>
    <dgm:cxn modelId="{7B6B6BB9-DA68-4E1B-A1A4-46D5D2BC9692}" type="presOf" srcId="{F37E3C1A-3E7C-4703-97BA-B2E0D62D25D3}" destId="{FF8FE948-02E6-4A06-A6B5-A96C5591DC34}" srcOrd="0" destOrd="0" presId="urn:microsoft.com/office/officeart/2008/layout/LinedList"/>
    <dgm:cxn modelId="{70C82BC6-7A07-4584-A227-0C34CB507088}" srcId="{381E3B6C-FD47-4FB8-9125-ABDE1A8CD1C1}" destId="{E359B49E-53BB-4B1E-8931-ADF96369FCB4}" srcOrd="2" destOrd="0" parTransId="{EE10D42B-FA6C-45F0-AC68-8F5AC186902F}" sibTransId="{198103C7-4578-4335-9098-4C60C8B43642}"/>
    <dgm:cxn modelId="{3FA057C6-F386-421B-AF11-01C08CD1279D}" type="presOf" srcId="{E359B49E-53BB-4B1E-8931-ADF96369FCB4}" destId="{5AC4B9B8-4FA3-4C58-89FB-789783D27C6E}" srcOrd="0" destOrd="0" presId="urn:microsoft.com/office/officeart/2008/layout/LinedList"/>
    <dgm:cxn modelId="{ED0D82F3-4F47-4CE4-9139-580C4E4DC6CC}" type="presOf" srcId="{381E3B6C-FD47-4FB8-9125-ABDE1A8CD1C1}" destId="{5684E6D9-34CA-44EF-8445-AD87B763E785}" srcOrd="0" destOrd="0" presId="urn:microsoft.com/office/officeart/2008/layout/LinedList"/>
    <dgm:cxn modelId="{ADEAEEB7-2B19-4535-ABFD-3686DE24D463}" type="presParOf" srcId="{5684E6D9-34CA-44EF-8445-AD87B763E785}" destId="{4EBEE839-145A-45E6-BA9A-0D1ABE829E18}" srcOrd="0" destOrd="0" presId="urn:microsoft.com/office/officeart/2008/layout/LinedList"/>
    <dgm:cxn modelId="{DA64E9D6-8E3C-4A99-B94B-B9A5C651CB4B}" type="presParOf" srcId="{5684E6D9-34CA-44EF-8445-AD87B763E785}" destId="{CE177A0C-AA96-4C5F-BC5E-A8CBC996D700}" srcOrd="1" destOrd="0" presId="urn:microsoft.com/office/officeart/2008/layout/LinedList"/>
    <dgm:cxn modelId="{92871DD6-6D82-4EAD-B50C-D9E87498225E}" type="presParOf" srcId="{CE177A0C-AA96-4C5F-BC5E-A8CBC996D700}" destId="{EB8A84D2-F496-4A99-A6D1-C0F3857F6D16}" srcOrd="0" destOrd="0" presId="urn:microsoft.com/office/officeart/2008/layout/LinedList"/>
    <dgm:cxn modelId="{22BD836E-5367-4CD6-B13C-CDA84FC21B9E}" type="presParOf" srcId="{CE177A0C-AA96-4C5F-BC5E-A8CBC996D700}" destId="{244D50F0-B558-439C-8C3A-11396CB415EA}" srcOrd="1" destOrd="0" presId="urn:microsoft.com/office/officeart/2008/layout/LinedList"/>
    <dgm:cxn modelId="{7CA99891-4D13-41CF-BA05-DE8E67CF23C4}" type="presParOf" srcId="{5684E6D9-34CA-44EF-8445-AD87B763E785}" destId="{1FDCF48E-AEC3-4E02-850B-43D243376291}" srcOrd="2" destOrd="0" presId="urn:microsoft.com/office/officeart/2008/layout/LinedList"/>
    <dgm:cxn modelId="{5D543E1E-0BDD-4404-B87E-BD645151F5BE}" type="presParOf" srcId="{5684E6D9-34CA-44EF-8445-AD87B763E785}" destId="{BA3E136E-5DF9-4C1D-AD9E-AB586E02FDDE}" srcOrd="3" destOrd="0" presId="urn:microsoft.com/office/officeart/2008/layout/LinedList"/>
    <dgm:cxn modelId="{E768206C-AFCA-42DC-96E9-9CA9932EDBC8}" type="presParOf" srcId="{BA3E136E-5DF9-4C1D-AD9E-AB586E02FDDE}" destId="{FF8FE948-02E6-4A06-A6B5-A96C5591DC34}" srcOrd="0" destOrd="0" presId="urn:microsoft.com/office/officeart/2008/layout/LinedList"/>
    <dgm:cxn modelId="{ED9A09E8-B7B2-45D6-AEC0-CE848090F97E}" type="presParOf" srcId="{BA3E136E-5DF9-4C1D-AD9E-AB586E02FDDE}" destId="{FF7E2240-B810-407E-B96D-614EEBE7B66C}" srcOrd="1" destOrd="0" presId="urn:microsoft.com/office/officeart/2008/layout/LinedList"/>
    <dgm:cxn modelId="{FFD52E73-E0FA-4E42-8000-5E33BAAABB93}" type="presParOf" srcId="{5684E6D9-34CA-44EF-8445-AD87B763E785}" destId="{67BDA712-AF56-4652-8C8C-88DBE023786D}" srcOrd="4" destOrd="0" presId="urn:microsoft.com/office/officeart/2008/layout/LinedList"/>
    <dgm:cxn modelId="{392CCDAB-EDBB-442A-A1EC-9CEC182BB638}" type="presParOf" srcId="{5684E6D9-34CA-44EF-8445-AD87B763E785}" destId="{F9465BBE-2BE4-44E4-9497-FB3D074739B1}" srcOrd="5" destOrd="0" presId="urn:microsoft.com/office/officeart/2008/layout/LinedList"/>
    <dgm:cxn modelId="{E388E657-5F58-46B7-9313-FDE5C91D827F}" type="presParOf" srcId="{F9465BBE-2BE4-44E4-9497-FB3D074739B1}" destId="{5AC4B9B8-4FA3-4C58-89FB-789783D27C6E}" srcOrd="0" destOrd="0" presId="urn:microsoft.com/office/officeart/2008/layout/LinedList"/>
    <dgm:cxn modelId="{1DD16D1E-4456-436B-BFF5-69303E6E9FE3}" type="presParOf" srcId="{F9465BBE-2BE4-44E4-9497-FB3D074739B1}" destId="{9D204541-4EAA-49AA-9E51-99059193BF5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314143B-CBBE-41BB-931A-89DFEACB5213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0CAB7AC-CACC-428A-B61B-FDEFFBE4DC34}">
      <dgm:prSet/>
      <dgm:spPr/>
      <dgm:t>
        <a:bodyPr/>
        <a:lstStyle/>
        <a:p>
          <a:r>
            <a:rPr lang="en-US" dirty="0"/>
            <a:t>- Enhances operational efficiency by optimizing scheduling, reducing wait times, and utilizing resources effectively through machine learning and overbooking.</a:t>
          </a:r>
        </a:p>
      </dgm:t>
    </dgm:pt>
    <dgm:pt modelId="{FB1F1630-863A-49B0-B8A2-F5739CCFD70E}" type="parTrans" cxnId="{81DBB9A1-AAFF-42AE-AA44-7F875DEC69BA}">
      <dgm:prSet/>
      <dgm:spPr/>
      <dgm:t>
        <a:bodyPr/>
        <a:lstStyle/>
        <a:p>
          <a:endParaRPr lang="en-US"/>
        </a:p>
      </dgm:t>
    </dgm:pt>
    <dgm:pt modelId="{02D43A51-170A-4313-B4A1-580B79639815}" type="sibTrans" cxnId="{81DBB9A1-AAFF-42AE-AA44-7F875DEC69BA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ECABCC10-2628-4280-9000-64349417E3A3}">
      <dgm:prSet/>
      <dgm:spPr/>
      <dgm:t>
        <a:bodyPr/>
        <a:lstStyle/>
        <a:p>
          <a:r>
            <a:rPr lang="en-US" dirty="0"/>
            <a:t>- Improves patient experience by minimizing appointment delays, enhancing convenience, and ensuring timely access to healthcare services.</a:t>
          </a:r>
        </a:p>
      </dgm:t>
    </dgm:pt>
    <dgm:pt modelId="{F3E6DAC8-AB26-443A-9AD8-0AD79D7862E2}" type="parTrans" cxnId="{E7F6ED2E-E78D-4EF0-B125-6FEDD7F6D2C0}">
      <dgm:prSet/>
      <dgm:spPr/>
      <dgm:t>
        <a:bodyPr/>
        <a:lstStyle/>
        <a:p>
          <a:endParaRPr lang="en-US"/>
        </a:p>
      </dgm:t>
    </dgm:pt>
    <dgm:pt modelId="{2ACCB99F-F4B4-416F-95D0-5E351847A988}" type="sibTrans" cxnId="{E7F6ED2E-E78D-4EF0-B125-6FEDD7F6D2C0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B299775B-3543-450A-BA59-0F42D5B9F6DA}">
      <dgm:prSet/>
      <dgm:spPr/>
      <dgm:t>
        <a:bodyPr/>
        <a:lstStyle/>
        <a:p>
          <a:r>
            <a:rPr lang="en-US"/>
            <a:t>- Integrates predictive analytics to forecast patient attendance, enabling proactive appointment management and enhancing overall healthcare service delivery.</a:t>
          </a:r>
        </a:p>
      </dgm:t>
    </dgm:pt>
    <dgm:pt modelId="{1BE577A2-159F-447C-8462-EB50AEEF6883}" type="parTrans" cxnId="{76AF1049-93B2-4295-8E94-0C801E5F3FCA}">
      <dgm:prSet/>
      <dgm:spPr/>
      <dgm:t>
        <a:bodyPr/>
        <a:lstStyle/>
        <a:p>
          <a:endParaRPr lang="en-US"/>
        </a:p>
      </dgm:t>
    </dgm:pt>
    <dgm:pt modelId="{D8B0B06E-429A-48BB-BAA5-CAE5E4EBA97C}" type="sibTrans" cxnId="{76AF1049-93B2-4295-8E94-0C801E5F3FCA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78D7B832-4E7E-463A-8153-D29BD3CD6F6F}" type="pres">
      <dgm:prSet presAssocID="{C314143B-CBBE-41BB-931A-89DFEACB5213}" presName="Name0" presStyleCnt="0">
        <dgm:presLayoutVars>
          <dgm:animLvl val="lvl"/>
          <dgm:resizeHandles val="exact"/>
        </dgm:presLayoutVars>
      </dgm:prSet>
      <dgm:spPr/>
    </dgm:pt>
    <dgm:pt modelId="{069680BD-5EA2-43E9-8D47-586E8BB5FFA9}" type="pres">
      <dgm:prSet presAssocID="{40CAB7AC-CACC-428A-B61B-FDEFFBE4DC34}" presName="compositeNode" presStyleCnt="0">
        <dgm:presLayoutVars>
          <dgm:bulletEnabled val="1"/>
        </dgm:presLayoutVars>
      </dgm:prSet>
      <dgm:spPr/>
    </dgm:pt>
    <dgm:pt modelId="{D24906BD-CBC6-426B-A610-51EDCF0BF9BC}" type="pres">
      <dgm:prSet presAssocID="{40CAB7AC-CACC-428A-B61B-FDEFFBE4DC34}" presName="bgRect" presStyleLbl="bgAccFollowNode1" presStyleIdx="0" presStyleCnt="3"/>
      <dgm:spPr/>
    </dgm:pt>
    <dgm:pt modelId="{C4CDB934-D33F-4811-A8AE-B259F97FF061}" type="pres">
      <dgm:prSet presAssocID="{02D43A51-170A-4313-B4A1-580B79639815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5D1E9947-72A1-46E9-8DF2-7151D4EE6A89}" type="pres">
      <dgm:prSet presAssocID="{40CAB7AC-CACC-428A-B61B-FDEFFBE4DC34}" presName="bottomLine" presStyleLbl="alignNode1" presStyleIdx="1" presStyleCnt="6">
        <dgm:presLayoutVars/>
      </dgm:prSet>
      <dgm:spPr/>
    </dgm:pt>
    <dgm:pt modelId="{BB119004-AD91-42C0-911C-5502F9F542FF}" type="pres">
      <dgm:prSet presAssocID="{40CAB7AC-CACC-428A-B61B-FDEFFBE4DC34}" presName="nodeText" presStyleLbl="bgAccFollowNode1" presStyleIdx="0" presStyleCnt="3">
        <dgm:presLayoutVars>
          <dgm:bulletEnabled val="1"/>
        </dgm:presLayoutVars>
      </dgm:prSet>
      <dgm:spPr/>
    </dgm:pt>
    <dgm:pt modelId="{D9161CD4-C72E-4CC4-92EC-182712C9451E}" type="pres">
      <dgm:prSet presAssocID="{02D43A51-170A-4313-B4A1-580B79639815}" presName="sibTrans" presStyleCnt="0"/>
      <dgm:spPr/>
    </dgm:pt>
    <dgm:pt modelId="{E4592396-45A5-4C4A-BF9A-328832E80874}" type="pres">
      <dgm:prSet presAssocID="{ECABCC10-2628-4280-9000-64349417E3A3}" presName="compositeNode" presStyleCnt="0">
        <dgm:presLayoutVars>
          <dgm:bulletEnabled val="1"/>
        </dgm:presLayoutVars>
      </dgm:prSet>
      <dgm:spPr/>
    </dgm:pt>
    <dgm:pt modelId="{1946E69A-FACF-4973-AF0E-AB489EE91849}" type="pres">
      <dgm:prSet presAssocID="{ECABCC10-2628-4280-9000-64349417E3A3}" presName="bgRect" presStyleLbl="bgAccFollowNode1" presStyleIdx="1" presStyleCnt="3"/>
      <dgm:spPr/>
    </dgm:pt>
    <dgm:pt modelId="{4C6A9A14-1DE8-4E36-BC99-2B1959F31E24}" type="pres">
      <dgm:prSet presAssocID="{2ACCB99F-F4B4-416F-95D0-5E351847A988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84AC8A34-1585-414E-AC3E-A25613E5E631}" type="pres">
      <dgm:prSet presAssocID="{ECABCC10-2628-4280-9000-64349417E3A3}" presName="bottomLine" presStyleLbl="alignNode1" presStyleIdx="3" presStyleCnt="6">
        <dgm:presLayoutVars/>
      </dgm:prSet>
      <dgm:spPr/>
    </dgm:pt>
    <dgm:pt modelId="{B6351FFF-11AC-4342-9864-1D6C445F0087}" type="pres">
      <dgm:prSet presAssocID="{ECABCC10-2628-4280-9000-64349417E3A3}" presName="nodeText" presStyleLbl="bgAccFollowNode1" presStyleIdx="1" presStyleCnt="3">
        <dgm:presLayoutVars>
          <dgm:bulletEnabled val="1"/>
        </dgm:presLayoutVars>
      </dgm:prSet>
      <dgm:spPr/>
    </dgm:pt>
    <dgm:pt modelId="{63E71D53-A36E-4BDE-9078-5989602C5EBE}" type="pres">
      <dgm:prSet presAssocID="{2ACCB99F-F4B4-416F-95D0-5E351847A988}" presName="sibTrans" presStyleCnt="0"/>
      <dgm:spPr/>
    </dgm:pt>
    <dgm:pt modelId="{4D6A3BE6-9C3D-4903-AF57-86305652F084}" type="pres">
      <dgm:prSet presAssocID="{B299775B-3543-450A-BA59-0F42D5B9F6DA}" presName="compositeNode" presStyleCnt="0">
        <dgm:presLayoutVars>
          <dgm:bulletEnabled val="1"/>
        </dgm:presLayoutVars>
      </dgm:prSet>
      <dgm:spPr/>
    </dgm:pt>
    <dgm:pt modelId="{2FF1D3D2-39D4-4543-BDCF-109254F2488D}" type="pres">
      <dgm:prSet presAssocID="{B299775B-3543-450A-BA59-0F42D5B9F6DA}" presName="bgRect" presStyleLbl="bgAccFollowNode1" presStyleIdx="2" presStyleCnt="3"/>
      <dgm:spPr/>
    </dgm:pt>
    <dgm:pt modelId="{247B4115-95D6-40A6-B12B-12268CC48CD7}" type="pres">
      <dgm:prSet presAssocID="{D8B0B06E-429A-48BB-BAA5-CAE5E4EBA97C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AD7E66CA-EDFC-4F44-A623-B61DBC5ACAE3}" type="pres">
      <dgm:prSet presAssocID="{B299775B-3543-450A-BA59-0F42D5B9F6DA}" presName="bottomLine" presStyleLbl="alignNode1" presStyleIdx="5" presStyleCnt="6">
        <dgm:presLayoutVars/>
      </dgm:prSet>
      <dgm:spPr/>
    </dgm:pt>
    <dgm:pt modelId="{6ED9912D-CAB0-4FF4-8AA1-F88BD829581C}" type="pres">
      <dgm:prSet presAssocID="{B299775B-3543-450A-BA59-0F42D5B9F6DA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08DA9A01-A04C-4A76-8B48-57EF9688AF3E}" type="presOf" srcId="{B299775B-3543-450A-BA59-0F42D5B9F6DA}" destId="{6ED9912D-CAB0-4FF4-8AA1-F88BD829581C}" srcOrd="1" destOrd="0" presId="urn:microsoft.com/office/officeart/2016/7/layout/BasicLinearProcessNumbered"/>
    <dgm:cxn modelId="{82460C03-1F02-4EF3-ACB1-6F0FB0C519F0}" type="presOf" srcId="{D8B0B06E-429A-48BB-BAA5-CAE5E4EBA97C}" destId="{247B4115-95D6-40A6-B12B-12268CC48CD7}" srcOrd="0" destOrd="0" presId="urn:microsoft.com/office/officeart/2016/7/layout/BasicLinearProcessNumbered"/>
    <dgm:cxn modelId="{07BFD104-F6C0-4AC8-A152-865D5145B602}" type="presOf" srcId="{C314143B-CBBE-41BB-931A-89DFEACB5213}" destId="{78D7B832-4E7E-463A-8153-D29BD3CD6F6F}" srcOrd="0" destOrd="0" presId="urn:microsoft.com/office/officeart/2016/7/layout/BasicLinearProcessNumbered"/>
    <dgm:cxn modelId="{AABD001F-5FE6-4281-ACCC-C4517CF1533F}" type="presOf" srcId="{B299775B-3543-450A-BA59-0F42D5B9F6DA}" destId="{2FF1D3D2-39D4-4543-BDCF-109254F2488D}" srcOrd="0" destOrd="0" presId="urn:microsoft.com/office/officeart/2016/7/layout/BasicLinearProcessNumbered"/>
    <dgm:cxn modelId="{E7F6ED2E-E78D-4EF0-B125-6FEDD7F6D2C0}" srcId="{C314143B-CBBE-41BB-931A-89DFEACB5213}" destId="{ECABCC10-2628-4280-9000-64349417E3A3}" srcOrd="1" destOrd="0" parTransId="{F3E6DAC8-AB26-443A-9AD8-0AD79D7862E2}" sibTransId="{2ACCB99F-F4B4-416F-95D0-5E351847A988}"/>
    <dgm:cxn modelId="{FF68F067-6015-4369-8F89-7B1ACEB438ED}" type="presOf" srcId="{40CAB7AC-CACC-428A-B61B-FDEFFBE4DC34}" destId="{BB119004-AD91-42C0-911C-5502F9F542FF}" srcOrd="1" destOrd="0" presId="urn:microsoft.com/office/officeart/2016/7/layout/BasicLinearProcessNumbered"/>
    <dgm:cxn modelId="{76AF1049-93B2-4295-8E94-0C801E5F3FCA}" srcId="{C314143B-CBBE-41BB-931A-89DFEACB5213}" destId="{B299775B-3543-450A-BA59-0F42D5B9F6DA}" srcOrd="2" destOrd="0" parTransId="{1BE577A2-159F-447C-8462-EB50AEEF6883}" sibTransId="{D8B0B06E-429A-48BB-BAA5-CAE5E4EBA97C}"/>
    <dgm:cxn modelId="{7F169D52-4255-4B86-A26E-762CBF012101}" type="presOf" srcId="{ECABCC10-2628-4280-9000-64349417E3A3}" destId="{1946E69A-FACF-4973-AF0E-AB489EE91849}" srcOrd="0" destOrd="0" presId="urn:microsoft.com/office/officeart/2016/7/layout/BasicLinearProcessNumbered"/>
    <dgm:cxn modelId="{C1B8D799-D1F5-4F4B-8D3C-09795BF6C088}" type="presOf" srcId="{2ACCB99F-F4B4-416F-95D0-5E351847A988}" destId="{4C6A9A14-1DE8-4E36-BC99-2B1959F31E24}" srcOrd="0" destOrd="0" presId="urn:microsoft.com/office/officeart/2016/7/layout/BasicLinearProcessNumbered"/>
    <dgm:cxn modelId="{5D266A9D-9178-40E1-AECD-6164AFFE17A9}" type="presOf" srcId="{ECABCC10-2628-4280-9000-64349417E3A3}" destId="{B6351FFF-11AC-4342-9864-1D6C445F0087}" srcOrd="1" destOrd="0" presId="urn:microsoft.com/office/officeart/2016/7/layout/BasicLinearProcessNumbered"/>
    <dgm:cxn modelId="{81DBB9A1-AAFF-42AE-AA44-7F875DEC69BA}" srcId="{C314143B-CBBE-41BB-931A-89DFEACB5213}" destId="{40CAB7AC-CACC-428A-B61B-FDEFFBE4DC34}" srcOrd="0" destOrd="0" parTransId="{FB1F1630-863A-49B0-B8A2-F5739CCFD70E}" sibTransId="{02D43A51-170A-4313-B4A1-580B79639815}"/>
    <dgm:cxn modelId="{3CB01DBB-6028-4120-B078-CBC838C7CF3E}" type="presOf" srcId="{40CAB7AC-CACC-428A-B61B-FDEFFBE4DC34}" destId="{D24906BD-CBC6-426B-A610-51EDCF0BF9BC}" srcOrd="0" destOrd="0" presId="urn:microsoft.com/office/officeart/2016/7/layout/BasicLinearProcessNumbered"/>
    <dgm:cxn modelId="{17A915C0-C157-445D-84F0-67E3ED1160D0}" type="presOf" srcId="{02D43A51-170A-4313-B4A1-580B79639815}" destId="{C4CDB934-D33F-4811-A8AE-B259F97FF061}" srcOrd="0" destOrd="0" presId="urn:microsoft.com/office/officeart/2016/7/layout/BasicLinearProcessNumbered"/>
    <dgm:cxn modelId="{31A92A45-E1F3-42BD-B86D-BECA50FBD640}" type="presParOf" srcId="{78D7B832-4E7E-463A-8153-D29BD3CD6F6F}" destId="{069680BD-5EA2-43E9-8D47-586E8BB5FFA9}" srcOrd="0" destOrd="0" presId="urn:microsoft.com/office/officeart/2016/7/layout/BasicLinearProcessNumbered"/>
    <dgm:cxn modelId="{73A30703-C69A-4AEE-9C7E-6932843B6215}" type="presParOf" srcId="{069680BD-5EA2-43E9-8D47-586E8BB5FFA9}" destId="{D24906BD-CBC6-426B-A610-51EDCF0BF9BC}" srcOrd="0" destOrd="0" presId="urn:microsoft.com/office/officeart/2016/7/layout/BasicLinearProcessNumbered"/>
    <dgm:cxn modelId="{3BF9EB99-F377-46DE-BEFD-34369AF3E3ED}" type="presParOf" srcId="{069680BD-5EA2-43E9-8D47-586E8BB5FFA9}" destId="{C4CDB934-D33F-4811-A8AE-B259F97FF061}" srcOrd="1" destOrd="0" presId="urn:microsoft.com/office/officeart/2016/7/layout/BasicLinearProcessNumbered"/>
    <dgm:cxn modelId="{697CBDAA-D560-4E27-BBB6-D69D42461BDF}" type="presParOf" srcId="{069680BD-5EA2-43E9-8D47-586E8BB5FFA9}" destId="{5D1E9947-72A1-46E9-8DF2-7151D4EE6A89}" srcOrd="2" destOrd="0" presId="urn:microsoft.com/office/officeart/2016/7/layout/BasicLinearProcessNumbered"/>
    <dgm:cxn modelId="{71DBE456-12D9-4DCE-98DD-E1B58B01C5F9}" type="presParOf" srcId="{069680BD-5EA2-43E9-8D47-586E8BB5FFA9}" destId="{BB119004-AD91-42C0-911C-5502F9F542FF}" srcOrd="3" destOrd="0" presId="urn:microsoft.com/office/officeart/2016/7/layout/BasicLinearProcessNumbered"/>
    <dgm:cxn modelId="{0D0B783C-44ED-4230-BE89-4A5A32220E32}" type="presParOf" srcId="{78D7B832-4E7E-463A-8153-D29BD3CD6F6F}" destId="{D9161CD4-C72E-4CC4-92EC-182712C9451E}" srcOrd="1" destOrd="0" presId="urn:microsoft.com/office/officeart/2016/7/layout/BasicLinearProcessNumbered"/>
    <dgm:cxn modelId="{C741B3DB-4B94-4777-A97B-3F80E796E07F}" type="presParOf" srcId="{78D7B832-4E7E-463A-8153-D29BD3CD6F6F}" destId="{E4592396-45A5-4C4A-BF9A-328832E80874}" srcOrd="2" destOrd="0" presId="urn:microsoft.com/office/officeart/2016/7/layout/BasicLinearProcessNumbered"/>
    <dgm:cxn modelId="{89287953-3DE5-46C2-9F8D-2007D9C90532}" type="presParOf" srcId="{E4592396-45A5-4C4A-BF9A-328832E80874}" destId="{1946E69A-FACF-4973-AF0E-AB489EE91849}" srcOrd="0" destOrd="0" presId="urn:microsoft.com/office/officeart/2016/7/layout/BasicLinearProcessNumbered"/>
    <dgm:cxn modelId="{E9996BB3-4D74-4CB1-82F4-6E1B1C138F05}" type="presParOf" srcId="{E4592396-45A5-4C4A-BF9A-328832E80874}" destId="{4C6A9A14-1DE8-4E36-BC99-2B1959F31E24}" srcOrd="1" destOrd="0" presId="urn:microsoft.com/office/officeart/2016/7/layout/BasicLinearProcessNumbered"/>
    <dgm:cxn modelId="{64EDC5A7-ABDF-4522-8BDD-EBF2AB160B57}" type="presParOf" srcId="{E4592396-45A5-4C4A-BF9A-328832E80874}" destId="{84AC8A34-1585-414E-AC3E-A25613E5E631}" srcOrd="2" destOrd="0" presId="urn:microsoft.com/office/officeart/2016/7/layout/BasicLinearProcessNumbered"/>
    <dgm:cxn modelId="{98FC5339-B999-4891-AEEE-7D7A101EF211}" type="presParOf" srcId="{E4592396-45A5-4C4A-BF9A-328832E80874}" destId="{B6351FFF-11AC-4342-9864-1D6C445F0087}" srcOrd="3" destOrd="0" presId="urn:microsoft.com/office/officeart/2016/7/layout/BasicLinearProcessNumbered"/>
    <dgm:cxn modelId="{C38A06CE-06ED-4256-8E0C-534D6E2462C8}" type="presParOf" srcId="{78D7B832-4E7E-463A-8153-D29BD3CD6F6F}" destId="{63E71D53-A36E-4BDE-9078-5989602C5EBE}" srcOrd="3" destOrd="0" presId="urn:microsoft.com/office/officeart/2016/7/layout/BasicLinearProcessNumbered"/>
    <dgm:cxn modelId="{AFF1AE87-C6F3-4367-823E-70FB00D1D585}" type="presParOf" srcId="{78D7B832-4E7E-463A-8153-D29BD3CD6F6F}" destId="{4D6A3BE6-9C3D-4903-AF57-86305652F084}" srcOrd="4" destOrd="0" presId="urn:microsoft.com/office/officeart/2016/7/layout/BasicLinearProcessNumbered"/>
    <dgm:cxn modelId="{CF10B73A-0EB3-4B53-9FAB-3768C18671C3}" type="presParOf" srcId="{4D6A3BE6-9C3D-4903-AF57-86305652F084}" destId="{2FF1D3D2-39D4-4543-BDCF-109254F2488D}" srcOrd="0" destOrd="0" presId="urn:microsoft.com/office/officeart/2016/7/layout/BasicLinearProcessNumbered"/>
    <dgm:cxn modelId="{F03FA228-03FA-4269-ADD4-D70556CC0684}" type="presParOf" srcId="{4D6A3BE6-9C3D-4903-AF57-86305652F084}" destId="{247B4115-95D6-40A6-B12B-12268CC48CD7}" srcOrd="1" destOrd="0" presId="urn:microsoft.com/office/officeart/2016/7/layout/BasicLinearProcessNumbered"/>
    <dgm:cxn modelId="{57833EA1-8EC6-4ECF-A9F8-EC87D79E59A3}" type="presParOf" srcId="{4D6A3BE6-9C3D-4903-AF57-86305652F084}" destId="{AD7E66CA-EDFC-4F44-A623-B61DBC5ACAE3}" srcOrd="2" destOrd="0" presId="urn:microsoft.com/office/officeart/2016/7/layout/BasicLinearProcessNumbered"/>
    <dgm:cxn modelId="{29E28D69-C521-458C-91BF-003E340836D8}" type="presParOf" srcId="{4D6A3BE6-9C3D-4903-AF57-86305652F084}" destId="{6ED9912D-CAB0-4FF4-8AA1-F88BD829581C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16EA48-9144-4858-8064-A53CFAF7B4B7}">
      <dsp:nvSpPr>
        <dsp:cNvPr id="0" name=""/>
        <dsp:cNvSpPr/>
      </dsp:nvSpPr>
      <dsp:spPr>
        <a:xfrm>
          <a:off x="0" y="483"/>
          <a:ext cx="8950522" cy="11321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EC5B61-D66D-4D7D-B1A7-A297EEE33F29}">
      <dsp:nvSpPr>
        <dsp:cNvPr id="0" name=""/>
        <dsp:cNvSpPr/>
      </dsp:nvSpPr>
      <dsp:spPr>
        <a:xfrm>
          <a:off x="342462" y="255208"/>
          <a:ext cx="622659" cy="6226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17DDDC-E0A2-446B-BDCC-410A1FD703C7}">
      <dsp:nvSpPr>
        <dsp:cNvPr id="0" name=""/>
        <dsp:cNvSpPr/>
      </dsp:nvSpPr>
      <dsp:spPr>
        <a:xfrm>
          <a:off x="1307584" y="483"/>
          <a:ext cx="7642937" cy="1132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815" tIns="119815" rIns="119815" bIns="11981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Overbooking strategically schedules more appointments than capacity, anticipating no-shows and cancellations to minimize idle time and maximize resource utilization.</a:t>
          </a:r>
        </a:p>
      </dsp:txBody>
      <dsp:txXfrm>
        <a:off x="1307584" y="483"/>
        <a:ext cx="7642937" cy="1132107"/>
      </dsp:txXfrm>
    </dsp:sp>
    <dsp:sp modelId="{88B370D1-0415-48F3-BC0B-FEA77C5E4BD4}">
      <dsp:nvSpPr>
        <dsp:cNvPr id="0" name=""/>
        <dsp:cNvSpPr/>
      </dsp:nvSpPr>
      <dsp:spPr>
        <a:xfrm>
          <a:off x="0" y="1415618"/>
          <a:ext cx="8950522" cy="11321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5F7EBC-C23C-4EF9-9B97-661C9620ACDD}">
      <dsp:nvSpPr>
        <dsp:cNvPr id="0" name=""/>
        <dsp:cNvSpPr/>
      </dsp:nvSpPr>
      <dsp:spPr>
        <a:xfrm>
          <a:off x="342462" y="1670342"/>
          <a:ext cx="622659" cy="6226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C7BB19-353D-4648-9D8B-9F171A615CBF}">
      <dsp:nvSpPr>
        <dsp:cNvPr id="0" name=""/>
        <dsp:cNvSpPr/>
      </dsp:nvSpPr>
      <dsp:spPr>
        <a:xfrm>
          <a:off x="1307584" y="1415618"/>
          <a:ext cx="7642937" cy="1132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815" tIns="119815" rIns="119815" bIns="11981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By leveraging overbooking, appointment schedules become more flexible, reducing wait times for patients and ensuring efficient and effective use of healthcare resources.</a:t>
          </a:r>
        </a:p>
      </dsp:txBody>
      <dsp:txXfrm>
        <a:off x="1307584" y="1415618"/>
        <a:ext cx="7642937" cy="1132107"/>
      </dsp:txXfrm>
    </dsp:sp>
    <dsp:sp modelId="{542ADBC8-9A3E-4458-90BD-EC50483253CA}">
      <dsp:nvSpPr>
        <dsp:cNvPr id="0" name=""/>
        <dsp:cNvSpPr/>
      </dsp:nvSpPr>
      <dsp:spPr>
        <a:xfrm>
          <a:off x="0" y="2830753"/>
          <a:ext cx="8950522" cy="11321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B561F6-355C-4A95-891A-75FBBE5250EF}">
      <dsp:nvSpPr>
        <dsp:cNvPr id="0" name=""/>
        <dsp:cNvSpPr/>
      </dsp:nvSpPr>
      <dsp:spPr>
        <a:xfrm>
          <a:off x="342462" y="3085477"/>
          <a:ext cx="622659" cy="6226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BB20CD-161D-4A83-AA66-7FF3922233E8}">
      <dsp:nvSpPr>
        <dsp:cNvPr id="0" name=""/>
        <dsp:cNvSpPr/>
      </dsp:nvSpPr>
      <dsp:spPr>
        <a:xfrm>
          <a:off x="1307584" y="2830753"/>
          <a:ext cx="7642937" cy="1132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815" tIns="119815" rIns="119815" bIns="11981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Integrating machine learning algorithms with overbooking helps predict patient attendance, allowing for proactive adjustment of schedules and optimizing resource allocation.</a:t>
          </a:r>
        </a:p>
      </dsp:txBody>
      <dsp:txXfrm>
        <a:off x="1307584" y="2830753"/>
        <a:ext cx="7642937" cy="11321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BEE839-145A-45E6-BA9A-0D1ABE829E18}">
      <dsp:nvSpPr>
        <dsp:cNvPr id="0" name=""/>
        <dsp:cNvSpPr/>
      </dsp:nvSpPr>
      <dsp:spPr>
        <a:xfrm>
          <a:off x="0" y="1820"/>
          <a:ext cx="635843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B8A84D2-F496-4A99-A6D1-C0F3857F6D16}">
      <dsp:nvSpPr>
        <dsp:cNvPr id="0" name=""/>
        <dsp:cNvSpPr/>
      </dsp:nvSpPr>
      <dsp:spPr>
        <a:xfrm>
          <a:off x="0" y="1820"/>
          <a:ext cx="6358432" cy="1241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The new system leverages machine learning and overbooking techniques to optimize scheduling, aiming to improve efficiency and reduce wait times.</a:t>
          </a:r>
        </a:p>
      </dsp:txBody>
      <dsp:txXfrm>
        <a:off x="0" y="1820"/>
        <a:ext cx="6358432" cy="1241657"/>
      </dsp:txXfrm>
    </dsp:sp>
    <dsp:sp modelId="{1FDCF48E-AEC3-4E02-850B-43D243376291}">
      <dsp:nvSpPr>
        <dsp:cNvPr id="0" name=""/>
        <dsp:cNvSpPr/>
      </dsp:nvSpPr>
      <dsp:spPr>
        <a:xfrm>
          <a:off x="0" y="1243478"/>
          <a:ext cx="6358432" cy="0"/>
        </a:xfrm>
        <a:prstGeom prst="line">
          <a:avLst/>
        </a:prstGeom>
        <a:solidFill>
          <a:schemeClr val="accent2">
            <a:hueOff val="155422"/>
            <a:satOff val="-12855"/>
            <a:lumOff val="-22255"/>
            <a:alphaOff val="0"/>
          </a:schemeClr>
        </a:solidFill>
        <a:ln w="12700" cap="flat" cmpd="sng" algn="ctr">
          <a:solidFill>
            <a:schemeClr val="accent2">
              <a:hueOff val="155422"/>
              <a:satOff val="-12855"/>
              <a:lumOff val="-222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F8FE948-02E6-4A06-A6B5-A96C5591DC34}">
      <dsp:nvSpPr>
        <dsp:cNvPr id="0" name=""/>
        <dsp:cNvSpPr/>
      </dsp:nvSpPr>
      <dsp:spPr>
        <a:xfrm>
          <a:off x="0" y="1243478"/>
          <a:ext cx="6358432" cy="1241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By predicting patient attendance using machine learning algorithms and a linear programming model, the system ensures better utilization of healthcare resources.</a:t>
          </a:r>
        </a:p>
      </dsp:txBody>
      <dsp:txXfrm>
        <a:off x="0" y="1243478"/>
        <a:ext cx="6358432" cy="1241657"/>
      </dsp:txXfrm>
    </dsp:sp>
    <dsp:sp modelId="{67BDA712-AF56-4652-8C8C-88DBE023786D}">
      <dsp:nvSpPr>
        <dsp:cNvPr id="0" name=""/>
        <dsp:cNvSpPr/>
      </dsp:nvSpPr>
      <dsp:spPr>
        <a:xfrm>
          <a:off x="0" y="2485136"/>
          <a:ext cx="6358432" cy="0"/>
        </a:xfrm>
        <a:prstGeom prst="line">
          <a:avLst/>
        </a:prstGeom>
        <a:solidFill>
          <a:schemeClr val="accent2">
            <a:hueOff val="310844"/>
            <a:satOff val="-25710"/>
            <a:lumOff val="-44510"/>
            <a:alphaOff val="0"/>
          </a:schemeClr>
        </a:solidFill>
        <a:ln w="12700" cap="flat" cmpd="sng" algn="ctr">
          <a:solidFill>
            <a:schemeClr val="accent2">
              <a:hueOff val="310844"/>
              <a:satOff val="-25710"/>
              <a:lumOff val="-445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AC4B9B8-4FA3-4C58-89FB-789783D27C6E}">
      <dsp:nvSpPr>
        <dsp:cNvPr id="0" name=""/>
        <dsp:cNvSpPr/>
      </dsp:nvSpPr>
      <dsp:spPr>
        <a:xfrm>
          <a:off x="0" y="2485136"/>
          <a:ext cx="6358432" cy="1241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Addressing challenges like last-minute cancellations, the system is designed to minimize inefficiencies and enhance overall healthcare resource management.</a:t>
          </a:r>
        </a:p>
      </dsp:txBody>
      <dsp:txXfrm>
        <a:off x="0" y="2485136"/>
        <a:ext cx="6358432" cy="12416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4906BD-CBC6-426B-A610-51EDCF0BF9BC}">
      <dsp:nvSpPr>
        <dsp:cNvPr id="0" name=""/>
        <dsp:cNvSpPr/>
      </dsp:nvSpPr>
      <dsp:spPr>
        <a:xfrm>
          <a:off x="0" y="0"/>
          <a:ext cx="3286125" cy="4351338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- Enhances operational efficiency by optimizing scheduling, reducing wait times, and utilizing resources effectively through machine learning and overbooking.</a:t>
          </a:r>
        </a:p>
      </dsp:txBody>
      <dsp:txXfrm>
        <a:off x="0" y="1653508"/>
        <a:ext cx="3286125" cy="2610802"/>
      </dsp:txXfrm>
    </dsp:sp>
    <dsp:sp modelId="{C4CDB934-D33F-4811-A8AE-B259F97FF061}">
      <dsp:nvSpPr>
        <dsp:cNvPr id="0" name=""/>
        <dsp:cNvSpPr/>
      </dsp:nvSpPr>
      <dsp:spPr>
        <a:xfrm>
          <a:off x="990361" y="435133"/>
          <a:ext cx="1305401" cy="130540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181533" y="626305"/>
        <a:ext cx="923057" cy="923057"/>
      </dsp:txXfrm>
    </dsp:sp>
    <dsp:sp modelId="{5D1E9947-72A1-46E9-8DF2-7151D4EE6A89}">
      <dsp:nvSpPr>
        <dsp:cNvPr id="0" name=""/>
        <dsp:cNvSpPr/>
      </dsp:nvSpPr>
      <dsp:spPr>
        <a:xfrm>
          <a:off x="0" y="4351266"/>
          <a:ext cx="3286125" cy="72"/>
        </a:xfrm>
        <a:prstGeom prst="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accent5">
              <a:hueOff val="-1351709"/>
              <a:satOff val="-3484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46E69A-FACF-4973-AF0E-AB489EE91849}">
      <dsp:nvSpPr>
        <dsp:cNvPr id="0" name=""/>
        <dsp:cNvSpPr/>
      </dsp:nvSpPr>
      <dsp:spPr>
        <a:xfrm>
          <a:off x="3614737" y="0"/>
          <a:ext cx="3286125" cy="4351338"/>
        </a:xfrm>
        <a:prstGeom prst="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- Improves patient experience by minimizing appointment delays, enhancing convenience, and ensuring timely access to healthcare services.</a:t>
          </a:r>
        </a:p>
      </dsp:txBody>
      <dsp:txXfrm>
        <a:off x="3614737" y="1653508"/>
        <a:ext cx="3286125" cy="2610802"/>
      </dsp:txXfrm>
    </dsp:sp>
    <dsp:sp modelId="{4C6A9A14-1DE8-4E36-BC99-2B1959F31E24}">
      <dsp:nvSpPr>
        <dsp:cNvPr id="0" name=""/>
        <dsp:cNvSpPr/>
      </dsp:nvSpPr>
      <dsp:spPr>
        <a:xfrm>
          <a:off x="4605099" y="435133"/>
          <a:ext cx="1305401" cy="1305401"/>
        </a:xfrm>
        <a:prstGeom prst="ellipse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accent5">
              <a:hueOff val="-2703417"/>
              <a:satOff val="-6968"/>
              <a:lumOff val="-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796271" y="626305"/>
        <a:ext cx="923057" cy="923057"/>
      </dsp:txXfrm>
    </dsp:sp>
    <dsp:sp modelId="{84AC8A34-1585-414E-AC3E-A25613E5E631}">
      <dsp:nvSpPr>
        <dsp:cNvPr id="0" name=""/>
        <dsp:cNvSpPr/>
      </dsp:nvSpPr>
      <dsp:spPr>
        <a:xfrm>
          <a:off x="3614737" y="4351266"/>
          <a:ext cx="3286125" cy="72"/>
        </a:xfrm>
        <a:prstGeom prst="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accent5">
              <a:hueOff val="-4055126"/>
              <a:satOff val="-10451"/>
              <a:lumOff val="-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F1D3D2-39D4-4543-BDCF-109254F2488D}">
      <dsp:nvSpPr>
        <dsp:cNvPr id="0" name=""/>
        <dsp:cNvSpPr/>
      </dsp:nvSpPr>
      <dsp:spPr>
        <a:xfrm>
          <a:off x="7229475" y="0"/>
          <a:ext cx="3286125" cy="4351338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- Integrates predictive analytics to forecast patient attendance, enabling proactive appointment management and enhancing overall healthcare service delivery.</a:t>
          </a:r>
        </a:p>
      </dsp:txBody>
      <dsp:txXfrm>
        <a:off x="7229475" y="1653508"/>
        <a:ext cx="3286125" cy="2610802"/>
      </dsp:txXfrm>
    </dsp:sp>
    <dsp:sp modelId="{247B4115-95D6-40A6-B12B-12268CC48CD7}">
      <dsp:nvSpPr>
        <dsp:cNvPr id="0" name=""/>
        <dsp:cNvSpPr/>
      </dsp:nvSpPr>
      <dsp:spPr>
        <a:xfrm>
          <a:off x="8219836" y="435133"/>
          <a:ext cx="1305401" cy="1305401"/>
        </a:xfrm>
        <a:prstGeom prst="ellipse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accent5">
              <a:hueOff val="-5406834"/>
              <a:satOff val="-13935"/>
              <a:lumOff val="-9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411008" y="626305"/>
        <a:ext cx="923057" cy="923057"/>
      </dsp:txXfrm>
    </dsp:sp>
    <dsp:sp modelId="{AD7E66CA-EDFC-4F44-A623-B61DBC5ACAE3}">
      <dsp:nvSpPr>
        <dsp:cNvPr id="0" name=""/>
        <dsp:cNvSpPr/>
      </dsp:nvSpPr>
      <dsp:spPr>
        <a:xfrm>
          <a:off x="7229475" y="4351266"/>
          <a:ext cx="3286125" cy="72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3/9/2024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159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AE46C21D-EBB5-4F3D-B06D-166777189317}" type="datetime1">
              <a:rPr lang="en-US" smtClean="0"/>
              <a:t>3/9/2024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1DFFEA26-EB1D-498C-95CD-1ECE586790AA}" type="datetime1">
              <a:rPr lang="en-US" smtClean="0"/>
              <a:t>3/9/2024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539842EE-D56F-4F18-94E7-094CEF23F906}" type="datetime1">
              <a:rPr lang="en-US" smtClean="0"/>
              <a:t>3/9/2024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45B08281-154C-4FEF-A6DF-18BA3AC0F374}" type="datetime1">
              <a:rPr lang="en-US" smtClean="0"/>
              <a:t>3/9/2024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04D857D4-BD7E-4A06-844B-AAD504F1114F}" type="datetime1">
              <a:rPr lang="en-US" smtClean="0"/>
              <a:t>3/9/2024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916AFA50-87A4-4E99-B112-8C6B1DFB84B2}" type="datetime1">
              <a:rPr lang="en-US" smtClean="0"/>
              <a:t>3/9/2024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6B3905CA-BF0F-4A1B-AA0D-85E42F5D5A85}" type="datetime1">
              <a:rPr lang="en-US" smtClean="0"/>
              <a:t>3/9/2024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D3DA9A77-60C0-4BB8-898D-2828EE4073AD}" type="datetime1">
              <a:rPr lang="en-US" smtClean="0"/>
              <a:t>3/9/2024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C1F30CD5-42B1-4614-9F46-5D29928CC2DB}" type="datetime1">
              <a:rPr lang="en-US" smtClean="0"/>
              <a:t>3/9/2024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EE6020E3-D95B-4E55-964F-4B1A98BDAA6F}" type="datetime1">
              <a:rPr lang="en-US" smtClean="0"/>
              <a:t>3/9/2024</a:t>
            </a:fld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FC9A72C8-1C87-42EF-8A11-BF6DFA19ED8B}" type="datetime1">
              <a:rPr lang="en-US" smtClean="0"/>
              <a:t>3/9/2024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1E020063-2385-44AC-BD67-258E1F0B9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E014A0B-5338-4077-AFE9-A90D04D44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A6C233-71B1-DB01-B98C-11B5B9548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611" y="522514"/>
            <a:ext cx="10466765" cy="2064789"/>
          </a:xfrm>
        </p:spPr>
        <p:txBody>
          <a:bodyPr anchor="b">
            <a:normAutofit/>
          </a:bodyPr>
          <a:lstStyle/>
          <a:p>
            <a:pPr algn="ctr"/>
            <a:r>
              <a:rPr lang="en-US" sz="2800" i="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Summary on Smart Medical Appointment Scheduling: Optimization, Machine Learning, and Overbooking to Enhance Resource Utilization</a:t>
            </a:r>
            <a:br>
              <a:rPr lang="en-US" sz="2800" b="0" i="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800" b="0" i="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i="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Authors:</a:t>
            </a:r>
            <a:r>
              <a:rPr lang="en-US" sz="1600" b="0" i="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CATALINA VALENZUELA-NÚÑEZ , GUILLERMO LATORRE-NÚÑEZ , FREDY TRONCOSO-ESPINOSA</a:t>
            </a:r>
            <a:endParaRPr lang="en-CA" sz="16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8127680-150F-4A90-9950-F66392578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9"/>
            <a:chOff x="-305" y="-1"/>
            <a:chExt cx="3832880" cy="2876136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088F97A-8362-4967-B664-D748B846E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0F9DEDE-4318-412A-81C5-C8C90F689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9E97DE9-7844-4707-8928-1CD88ADB7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C58954E-44A5-4A0D-97A9-8A2BB43D6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65A67-926F-6A29-50FE-140B9668B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27419"/>
            <a:ext cx="5126896" cy="3227626"/>
          </a:xfrm>
        </p:spPr>
        <p:txBody>
          <a:bodyPr anchor="ctr">
            <a:normAutofit/>
          </a:bodyPr>
          <a:lstStyle/>
          <a:p>
            <a:r>
              <a:rPr lang="en-CA" sz="1800" b="0" i="0" dirty="0">
                <a:solidFill>
                  <a:schemeClr val="tx2"/>
                </a:solidFill>
                <a:effectLst/>
                <a:latin typeface="Söhne"/>
              </a:rPr>
              <a:t>Name: Balu Anush Anthu </a:t>
            </a:r>
            <a:r>
              <a:rPr lang="en-CA" sz="1800">
                <a:solidFill>
                  <a:schemeClr val="tx2"/>
                </a:solidFill>
                <a:latin typeface="Söhne"/>
              </a:rPr>
              <a:t>K</a:t>
            </a:r>
            <a:r>
              <a:rPr lang="en-CA" sz="1800" b="0" i="0">
                <a:solidFill>
                  <a:schemeClr val="tx2"/>
                </a:solidFill>
                <a:effectLst/>
                <a:latin typeface="Söhne"/>
              </a:rPr>
              <a:t>umar </a:t>
            </a:r>
          </a:p>
          <a:p>
            <a:r>
              <a:rPr lang="en-CA" sz="1800" b="0" i="0">
                <a:solidFill>
                  <a:schemeClr val="tx2"/>
                </a:solidFill>
                <a:effectLst/>
                <a:latin typeface="Söhne"/>
              </a:rPr>
              <a:t>Subject</a:t>
            </a:r>
            <a:r>
              <a:rPr lang="en-CA" sz="1800" dirty="0">
                <a:solidFill>
                  <a:schemeClr val="tx2"/>
                </a:solidFill>
                <a:latin typeface="Söhne"/>
              </a:rPr>
              <a:t>: Emerging Paradigms</a:t>
            </a:r>
          </a:p>
          <a:p>
            <a:r>
              <a:rPr lang="en-CA" sz="1800" b="0" i="0" dirty="0">
                <a:solidFill>
                  <a:schemeClr val="tx2"/>
                </a:solidFill>
                <a:effectLst/>
                <a:latin typeface="Söhne"/>
              </a:rPr>
              <a:t>Instructor: Dr. </a:t>
            </a:r>
            <a:r>
              <a:rPr lang="en-CA" sz="1800" b="0" i="0" dirty="0" err="1">
                <a:solidFill>
                  <a:schemeClr val="tx2"/>
                </a:solidFill>
                <a:effectLst/>
                <a:latin typeface="Söhne"/>
              </a:rPr>
              <a:t>Pooya</a:t>
            </a:r>
            <a:r>
              <a:rPr lang="en-CA" sz="1800" b="0" i="0" dirty="0">
                <a:solidFill>
                  <a:schemeClr val="tx2"/>
                </a:solidFill>
                <a:effectLst/>
                <a:latin typeface="Söhne"/>
              </a:rPr>
              <a:t> </a:t>
            </a:r>
            <a:r>
              <a:rPr lang="en-CA" sz="1800" b="0" i="0" dirty="0" err="1">
                <a:solidFill>
                  <a:schemeClr val="tx2"/>
                </a:solidFill>
                <a:effectLst/>
                <a:latin typeface="Söhne"/>
              </a:rPr>
              <a:t>Moradian</a:t>
            </a:r>
            <a:r>
              <a:rPr lang="en-CA" sz="1800" b="0" i="0" dirty="0">
                <a:solidFill>
                  <a:schemeClr val="tx2"/>
                </a:solidFill>
                <a:effectLst/>
                <a:latin typeface="Söhne"/>
              </a:rPr>
              <a:t> Zadeh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66920E5-8640-4C24-A775-864763709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5732" y="4852038"/>
            <a:ext cx="2151670" cy="1860256"/>
            <a:chOff x="-305" y="-4155"/>
            <a:chExt cx="2514948" cy="2174333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CBA3142-5A82-43CE-87A2-EB14B17A51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EF5A1C7-9938-4A33-A5A4-2B05353B3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62A936D-E9F6-4A68-82C2-1D1CC777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68A9229-BBBE-4934-9700-BA72A1BB0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 descr="A person holding a tablet with a human body&#10;&#10;Description automatically generated">
            <a:extLst>
              <a:ext uri="{FF2B5EF4-FFF2-40B4-BE49-F238E27FC236}">
                <a16:creationId xmlns:a16="http://schemas.microsoft.com/office/drawing/2014/main" id="{A4785D51-25DC-E084-5B04-9D2ECDAA13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59" r="15165" b="-1"/>
          <a:stretch/>
        </p:blipFill>
        <p:spPr>
          <a:xfrm>
            <a:off x="7359088" y="2837712"/>
            <a:ext cx="3095272" cy="321733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51375D-624D-BFED-4DFA-FAC2037EB0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964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CA" sz="3700"/>
              <a:t>Machine Learning in Scheduling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pPr algn="just"/>
            <a:r>
              <a:rPr lang="en-US" sz="2000" dirty="0"/>
              <a:t>Support Vector Machine (SVM) is a type of machine learning algorithm used for classification, regression, and outlier detection tasks, which works by finding the best boundary that separates data points into classes.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oup of people in a room&#10;&#10;Description automatically generated">
            <a:extLst>
              <a:ext uri="{FF2B5EF4-FFF2-40B4-BE49-F238E27FC236}">
                <a16:creationId xmlns:a16="http://schemas.microsoft.com/office/drawing/2014/main" id="{C2AF943F-5A0F-FD5D-E505-D04ED992F6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63" r="20478" b="-2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C00CC5-AAC5-6FCE-0CA8-E5A818A87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CA" sz="5400"/>
              <a:t>Why Support Vector Machine?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A0930255-9107-3DDD-1969-3023BC323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/>
              <a:t>Superior Performance: </a:t>
            </a:r>
            <a:r>
              <a:rPr lang="en-US" sz="2000" dirty="0"/>
              <a:t>Selected due to its better performance in Recall, F-measure, and AUC, critical for predicting patient no-shows.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/>
              <a:t>Propensity Estimation for No-shows: </a:t>
            </a:r>
            <a:r>
              <a:rPr lang="en-US" sz="2000" dirty="0"/>
              <a:t>Utilizes SVM to estimate patients' likelihood of attending appointments, key for optimizing resource use.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/>
              <a:t>Data-Driven Scheduling Integration: </a:t>
            </a:r>
            <a:r>
              <a:rPr lang="en-US" sz="2000" dirty="0"/>
              <a:t>Incorporates SVM predictions for strategic overbooking, balancing no-show risks with the opportunity to serve more patients.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/>
              <a:t>Continuous Model Improvement: </a:t>
            </a:r>
            <a:r>
              <a:rPr lang="en-US" sz="2000" dirty="0"/>
              <a:t>Emphasizes regular retraining to adapt to behavioral changes and maintain predictive accuracy.</a:t>
            </a:r>
            <a:endParaRPr lang="en-CA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BE8F2B-0A3F-EF94-4DA8-283A69CC2E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41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0D0BD-B21A-F064-6908-3CD2BCFEA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3" y="136525"/>
            <a:ext cx="6740561" cy="664399"/>
          </a:xfrm>
        </p:spPr>
        <p:txBody>
          <a:bodyPr/>
          <a:lstStyle/>
          <a:p>
            <a:r>
              <a:rPr lang="en-CA" dirty="0"/>
              <a:t>Overbooking Strategy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DB474D-5038-CA6B-CBA3-8CF6A176A0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FBE03D-83D1-944B-8172-D7961AC3C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6885" y="2017467"/>
            <a:ext cx="5598286" cy="303423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8E87BB4-86D9-D063-9369-4E7EA3A03B3B}"/>
              </a:ext>
            </a:extLst>
          </p:cNvPr>
          <p:cNvSpPr/>
          <p:nvPr/>
        </p:nvSpPr>
        <p:spPr>
          <a:xfrm>
            <a:off x="3254828" y="2105575"/>
            <a:ext cx="2270928" cy="56045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Priority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C93F30B-C15D-A302-AF0F-852AFF2F6129}"/>
              </a:ext>
            </a:extLst>
          </p:cNvPr>
          <p:cNvSpPr/>
          <p:nvPr/>
        </p:nvSpPr>
        <p:spPr>
          <a:xfrm>
            <a:off x="3254828" y="3270019"/>
            <a:ext cx="2270928" cy="56045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Recurrent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6F1659-1801-EA7E-4655-7DCEA9CD22FE}"/>
              </a:ext>
            </a:extLst>
          </p:cNvPr>
          <p:cNvSpPr/>
          <p:nvPr/>
        </p:nvSpPr>
        <p:spPr>
          <a:xfrm>
            <a:off x="3254828" y="4434463"/>
            <a:ext cx="2270928" cy="56045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First-time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ABA5E17-FC98-BAEA-F56C-62C1DCFBCADF}"/>
              </a:ext>
            </a:extLst>
          </p:cNvPr>
          <p:cNvSpPr/>
          <p:nvPr/>
        </p:nvSpPr>
        <p:spPr>
          <a:xfrm>
            <a:off x="160773" y="3270019"/>
            <a:ext cx="2270928" cy="56045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Types of Patients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B74B09-3A33-633C-4397-1837CB966DE5}"/>
              </a:ext>
            </a:extLst>
          </p:cNvPr>
          <p:cNvCxnSpPr>
            <a:stCxn id="13" idx="3"/>
            <a:endCxn id="10" idx="1"/>
          </p:cNvCxnSpPr>
          <p:nvPr/>
        </p:nvCxnSpPr>
        <p:spPr>
          <a:xfrm flipV="1">
            <a:off x="2431701" y="2385803"/>
            <a:ext cx="823127" cy="1164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AA20BA5-8B93-7C58-DE2A-5E30A678D5E6}"/>
              </a:ext>
            </a:extLst>
          </p:cNvPr>
          <p:cNvCxnSpPr>
            <a:stCxn id="13" idx="3"/>
            <a:endCxn id="11" idx="1"/>
          </p:cNvCxnSpPr>
          <p:nvPr/>
        </p:nvCxnSpPr>
        <p:spPr>
          <a:xfrm>
            <a:off x="2431701" y="3550247"/>
            <a:ext cx="8231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35A5E99-ADA5-36CF-E599-42AD442022DF}"/>
              </a:ext>
            </a:extLst>
          </p:cNvPr>
          <p:cNvCxnSpPr>
            <a:stCxn id="13" idx="3"/>
            <a:endCxn id="12" idx="1"/>
          </p:cNvCxnSpPr>
          <p:nvPr/>
        </p:nvCxnSpPr>
        <p:spPr>
          <a:xfrm>
            <a:off x="2431701" y="3550247"/>
            <a:ext cx="823127" cy="1164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6CC99C6-E07B-FD13-8FCE-A965C6DF2E11}"/>
              </a:ext>
            </a:extLst>
          </p:cNvPr>
          <p:cNvCxnSpPr>
            <a:cxnSpLocks/>
          </p:cNvCxnSpPr>
          <p:nvPr/>
        </p:nvCxnSpPr>
        <p:spPr>
          <a:xfrm>
            <a:off x="5757705" y="1034980"/>
            <a:ext cx="0" cy="5205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448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847" y="403019"/>
            <a:ext cx="5834306" cy="1624520"/>
          </a:xfrm>
        </p:spPr>
        <p:txBody>
          <a:bodyPr anchor="ctr">
            <a:normAutofit/>
          </a:bodyPr>
          <a:lstStyle/>
          <a:p>
            <a:r>
              <a:rPr lang="en-CA" sz="4000" dirty="0"/>
              <a:t>Overbooking Strategy</a:t>
            </a: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E8043377-4813-90CC-50D2-3BCB65F802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77" r="13522" b="-2"/>
          <a:stretch/>
        </p:blipFill>
        <p:spPr>
          <a:xfrm>
            <a:off x="9355015" y="1"/>
            <a:ext cx="2843810" cy="6858000"/>
          </a:xfrm>
          <a:prstGeom prst="rect">
            <a:avLst/>
          </a:prstGeom>
        </p:spPr>
      </p:pic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87A71272-4F01-39B8-99C2-2D18C81AB9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8259054"/>
              </p:ext>
            </p:extLst>
          </p:nvPr>
        </p:nvGraphicFramePr>
        <p:xfrm>
          <a:off x="130847" y="2491636"/>
          <a:ext cx="8950522" cy="3963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63EA54-97C2-FCCD-2DEA-F4A06FB48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i="0" dirty="0">
                <a:effectLst/>
              </a:rPr>
              <a:t>Results</a:t>
            </a:r>
            <a:endParaRPr lang="en-US" sz="5400" dirty="0"/>
          </a:p>
        </p:txBody>
      </p:sp>
      <p:sp>
        <p:nvSpPr>
          <p:cNvPr id="3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90DCEF-0448-D447-302F-97D789497866}"/>
              </a:ext>
            </a:extLst>
          </p:cNvPr>
          <p:cNvSpPr txBox="1"/>
          <p:nvPr/>
        </p:nvSpPr>
        <p:spPr>
          <a:xfrm>
            <a:off x="572493" y="2071316"/>
            <a:ext cx="6713552" cy="41191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i="0" dirty="0">
                <a:effectLst/>
              </a:rPr>
              <a:t>Model Performance</a:t>
            </a:r>
            <a:r>
              <a:rPr lang="en-US" sz="2200" b="0" i="0" dirty="0">
                <a:effectLst/>
              </a:rPr>
              <a:t>: The model demonstrated a superior scheduling algorithm with a confidence metric of 0.95 compared to random scheduling, effectively managing patient types and overbooked slots, achieving </a:t>
            </a:r>
            <a:r>
              <a:rPr lang="en-US" sz="2200" b="1" i="0" dirty="0">
                <a:effectLst/>
              </a:rPr>
              <a:t>56.29%</a:t>
            </a:r>
            <a:r>
              <a:rPr lang="en-US" sz="2200" b="0" i="0" dirty="0">
                <a:effectLst/>
              </a:rPr>
              <a:t> occupancy, higher than the hospital's 52.26%.</a:t>
            </a:r>
          </a:p>
        </p:txBody>
      </p:sp>
      <p:pic>
        <p:nvPicPr>
          <p:cNvPr id="11" name="Picture 10" descr="Magnifying glass showing decling performance">
            <a:extLst>
              <a:ext uri="{FF2B5EF4-FFF2-40B4-BE49-F238E27FC236}">
                <a16:creationId xmlns:a16="http://schemas.microsoft.com/office/drawing/2014/main" id="{154A4180-3721-7EAA-99CA-9E02E320B6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2" r="34362" b="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F8A349-E2DE-A14F-A815-C3E461FB71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94A09A9-5501-47C1-A89A-A340965A2BE2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14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09170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63EA54-97C2-FCCD-2DEA-F4A06FB48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i="0" dirty="0">
                <a:effectLst/>
              </a:rPr>
              <a:t>Results</a:t>
            </a:r>
            <a:endParaRPr lang="en-US" sz="5400" dirty="0"/>
          </a:p>
        </p:txBody>
      </p:sp>
      <p:sp>
        <p:nvSpPr>
          <p:cNvPr id="3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90DCEF-0448-D447-302F-97D789497866}"/>
              </a:ext>
            </a:extLst>
          </p:cNvPr>
          <p:cNvSpPr txBox="1"/>
          <p:nvPr/>
        </p:nvSpPr>
        <p:spPr>
          <a:xfrm>
            <a:off x="572493" y="2071316"/>
            <a:ext cx="6713552" cy="41191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0" i="0" dirty="0">
              <a:effectLst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F8A349-E2DE-A14F-A815-C3E461FB71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94A09A9-5501-47C1-A89A-A340965A2BE2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15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0938B-77B1-6684-89EE-CE9DEBB16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719" y="1955907"/>
            <a:ext cx="7494505" cy="440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7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5897CCA-486C-491C-B4C1-5E5C95A82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988" y="385474"/>
            <a:ext cx="6356606" cy="1843283"/>
          </a:xfrm>
        </p:spPr>
        <p:txBody>
          <a:bodyPr>
            <a:normAutofit/>
          </a:bodyPr>
          <a:lstStyle/>
          <a:p>
            <a:r>
              <a:rPr lang="en-CA" sz="4000" dirty="0"/>
              <a:t>Advantages</a:t>
            </a:r>
          </a:p>
        </p:txBody>
      </p:sp>
      <p:pic>
        <p:nvPicPr>
          <p:cNvPr id="9" name="Picture 8" descr="A blue and white background&#10;&#10;Description automatically generated">
            <a:extLst>
              <a:ext uri="{FF2B5EF4-FFF2-40B4-BE49-F238E27FC236}">
                <a16:creationId xmlns:a16="http://schemas.microsoft.com/office/drawing/2014/main" id="{299E8100-A413-9574-682C-E66A43F9A2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49" r="12795" b="-3"/>
          <a:stretch/>
        </p:blipFill>
        <p:spPr>
          <a:xfrm>
            <a:off x="7556409" y="557190"/>
            <a:ext cx="3995928" cy="5571896"/>
          </a:xfrm>
          <a:prstGeom prst="rect">
            <a:avLst/>
          </a:prstGeom>
          <a:effectLst/>
        </p:spPr>
      </p:pic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53B496E-A56E-C354-DD56-D2F5443E82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3096409"/>
              </p:ext>
            </p:extLst>
          </p:nvPr>
        </p:nvGraphicFramePr>
        <p:xfrm>
          <a:off x="831987" y="2400472"/>
          <a:ext cx="6358432" cy="37286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ircular lines in the sky&#10;&#10;Description automatically generated with medium confidence">
            <a:extLst>
              <a:ext uri="{FF2B5EF4-FFF2-40B4-BE49-F238E27FC236}">
                <a16:creationId xmlns:a16="http://schemas.microsoft.com/office/drawing/2014/main" id="{FF222CEC-135D-AE0B-EBB9-EED00B30BB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/>
              <a:t>Advantages</a:t>
            </a:r>
            <a:endParaRPr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45B186C-26B5-6549-0CD5-5EF4BC22D0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162225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9C5E17-24D0-4696-A3C5-A2261FB45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29B58F-2358-44CC-ACE5-EF1BD3C6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3CFAF3-2F76-75F8-5BA9-93F577990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CA" sz="3600">
                <a:solidFill>
                  <a:schemeClr val="tx2"/>
                </a:solidFill>
              </a:rPr>
              <a:t>References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9DA5303-A1AF-4830-806C-51FCD9618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97348" y="5285"/>
            <a:ext cx="7294653" cy="6858000"/>
            <a:chOff x="4897348" y="-5799"/>
            <a:chExt cx="7294653" cy="6858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FAAA8C8-4EB7-45F1-BF24-3EF0F4DC4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97348" y="-5798"/>
              <a:ext cx="7294652" cy="6857999"/>
            </a:xfrm>
            <a:custGeom>
              <a:avLst/>
              <a:gdLst>
                <a:gd name="connsiteX0" fmla="*/ 7294652 w 7294652"/>
                <a:gd name="connsiteY0" fmla="*/ 6063030 h 6857999"/>
                <a:gd name="connsiteX1" fmla="*/ 7294652 w 7294652"/>
                <a:gd name="connsiteY1" fmla="*/ 6857999 h 6857999"/>
                <a:gd name="connsiteX2" fmla="*/ 6248575 w 7294652"/>
                <a:gd name="connsiteY2" fmla="*/ 6857999 h 6857999"/>
                <a:gd name="connsiteX3" fmla="*/ 6477898 w 7294652"/>
                <a:gd name="connsiteY3" fmla="*/ 6700973 h 6857999"/>
                <a:gd name="connsiteX4" fmla="*/ 6647884 w 7294652"/>
                <a:gd name="connsiteY4" fmla="*/ 6572752 h 6857999"/>
                <a:gd name="connsiteX5" fmla="*/ 6817698 w 7294652"/>
                <a:gd name="connsiteY5" fmla="*/ 6440235 h 6857999"/>
                <a:gd name="connsiteX6" fmla="*/ 7161451 w 7294652"/>
                <a:gd name="connsiteY6" fmla="*/ 6165232 h 6857999"/>
                <a:gd name="connsiteX7" fmla="*/ 1673436 w 7294652"/>
                <a:gd name="connsiteY7" fmla="*/ 0 h 6857999"/>
                <a:gd name="connsiteX8" fmla="*/ 2394951 w 7294652"/>
                <a:gd name="connsiteY8" fmla="*/ 0 h 6857999"/>
                <a:gd name="connsiteX9" fmla="*/ 2244659 w 7294652"/>
                <a:gd name="connsiteY9" fmla="*/ 100763 h 6857999"/>
                <a:gd name="connsiteX10" fmla="*/ 1743903 w 7294652"/>
                <a:gd name="connsiteY10" fmla="*/ 498975 h 6857999"/>
                <a:gd name="connsiteX11" fmla="*/ 1163821 w 7294652"/>
                <a:gd name="connsiteY11" fmla="*/ 1121514 h 6857999"/>
                <a:gd name="connsiteX12" fmla="*/ 704911 w 7294652"/>
                <a:gd name="connsiteY12" fmla="*/ 1837036 h 6857999"/>
                <a:gd name="connsiteX13" fmla="*/ 393472 w 7294652"/>
                <a:gd name="connsiteY13" fmla="*/ 2627669 h 6857999"/>
                <a:gd name="connsiteX14" fmla="*/ 280032 w 7294652"/>
                <a:gd name="connsiteY14" fmla="*/ 3472097 h 6857999"/>
                <a:gd name="connsiteX15" fmla="*/ 327813 w 7294652"/>
                <a:gd name="connsiteY15" fmla="*/ 3884602 h 6857999"/>
                <a:gd name="connsiteX16" fmla="*/ 469096 w 7294652"/>
                <a:gd name="connsiteY16" fmla="*/ 4270809 h 6857999"/>
                <a:gd name="connsiteX17" fmla="*/ 567581 w 7294652"/>
                <a:gd name="connsiteY17" fmla="*/ 4452482 h 6857999"/>
                <a:gd name="connsiteX18" fmla="*/ 680677 w 7294652"/>
                <a:gd name="connsiteY18" fmla="*/ 4628484 h 6857999"/>
                <a:gd name="connsiteX19" fmla="*/ 941928 w 7294652"/>
                <a:gd name="connsiteY19" fmla="*/ 4968628 h 6857999"/>
                <a:gd name="connsiteX20" fmla="*/ 1224665 w 7294652"/>
                <a:gd name="connsiteY20" fmla="*/ 5311349 h 6857999"/>
                <a:gd name="connsiteX21" fmla="*/ 1365259 w 7294652"/>
                <a:gd name="connsiteY21" fmla="*/ 5490273 h 6857999"/>
                <a:gd name="connsiteX22" fmla="*/ 1432808 w 7294652"/>
                <a:gd name="connsiteY22" fmla="*/ 5577931 h 6857999"/>
                <a:gd name="connsiteX23" fmla="*/ 1498980 w 7294652"/>
                <a:gd name="connsiteY23" fmla="*/ 5662148 h 6857999"/>
                <a:gd name="connsiteX24" fmla="*/ 2067548 w 7294652"/>
                <a:gd name="connsiteY24" fmla="*/ 6283312 h 6857999"/>
                <a:gd name="connsiteX25" fmla="*/ 2369879 w 7294652"/>
                <a:gd name="connsiteY25" fmla="*/ 6562782 h 6857999"/>
                <a:gd name="connsiteX26" fmla="*/ 2686645 w 7294652"/>
                <a:gd name="connsiteY26" fmla="*/ 6820598 h 6857999"/>
                <a:gd name="connsiteX27" fmla="*/ 2738907 w 7294652"/>
                <a:gd name="connsiteY27" fmla="*/ 6857999 h 6857999"/>
                <a:gd name="connsiteX28" fmla="*/ 1731787 w 7294652"/>
                <a:gd name="connsiteY28" fmla="*/ 6857999 h 6857999"/>
                <a:gd name="connsiteX29" fmla="*/ 1607949 w 7294652"/>
                <a:gd name="connsiteY29" fmla="*/ 6732770 h 6857999"/>
                <a:gd name="connsiteX30" fmla="*/ 1309057 w 7294652"/>
                <a:gd name="connsiteY30" fmla="*/ 6370109 h 6857999"/>
                <a:gd name="connsiteX31" fmla="*/ 1048147 w 7294652"/>
                <a:gd name="connsiteY31" fmla="*/ 5986138 h 6857999"/>
                <a:gd name="connsiteX32" fmla="*/ 987131 w 7294652"/>
                <a:gd name="connsiteY32" fmla="*/ 5888512 h 6857999"/>
                <a:gd name="connsiteX33" fmla="*/ 928866 w 7294652"/>
                <a:gd name="connsiteY33" fmla="*/ 5793463 h 6857999"/>
                <a:gd name="connsiteX34" fmla="*/ 813708 w 7294652"/>
                <a:gd name="connsiteY34" fmla="*/ 5609556 h 6857999"/>
                <a:gd name="connsiteX35" fmla="*/ 574972 w 7294652"/>
                <a:gd name="connsiteY35" fmla="*/ 5231598 h 6857999"/>
                <a:gd name="connsiteX36" fmla="*/ 342424 w 7294652"/>
                <a:gd name="connsiteY36" fmla="*/ 4834048 h 6857999"/>
                <a:gd name="connsiteX37" fmla="*/ 237579 w 7294652"/>
                <a:gd name="connsiteY37" fmla="*/ 4623500 h 6857999"/>
                <a:gd name="connsiteX38" fmla="*/ 148373 w 7294652"/>
                <a:gd name="connsiteY38" fmla="*/ 4404356 h 6857999"/>
                <a:gd name="connsiteX39" fmla="*/ 79623 w 7294652"/>
                <a:gd name="connsiteY39" fmla="*/ 4175762 h 6857999"/>
                <a:gd name="connsiteX40" fmla="*/ 54185 w 7294652"/>
                <a:gd name="connsiteY40" fmla="*/ 4059229 h 6857999"/>
                <a:gd name="connsiteX41" fmla="*/ 43013 w 7294652"/>
                <a:gd name="connsiteY41" fmla="*/ 4000790 h 6857999"/>
                <a:gd name="connsiteX42" fmla="*/ 33734 w 7294652"/>
                <a:gd name="connsiteY42" fmla="*/ 3942180 h 6857999"/>
                <a:gd name="connsiteX43" fmla="*/ 45 w 7294652"/>
                <a:gd name="connsiteY43" fmla="*/ 3472097 h 6857999"/>
                <a:gd name="connsiteX44" fmla="*/ 95436 w 7294652"/>
                <a:gd name="connsiteY44" fmla="*/ 2557372 h 6857999"/>
                <a:gd name="connsiteX45" fmla="*/ 382126 w 7294652"/>
                <a:gd name="connsiteY45" fmla="*/ 1680799 h 6857999"/>
                <a:gd name="connsiteX46" fmla="*/ 1457043 w 7294652"/>
                <a:gd name="connsiteY46" fmla="*/ 192176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294652" h="6857999">
                  <a:moveTo>
                    <a:pt x="7294652" y="6063030"/>
                  </a:moveTo>
                  <a:lnTo>
                    <a:pt x="7294652" y="6857999"/>
                  </a:lnTo>
                  <a:lnTo>
                    <a:pt x="6248575" y="6857999"/>
                  </a:lnTo>
                  <a:lnTo>
                    <a:pt x="6477898" y="6700973"/>
                  </a:lnTo>
                  <a:cubicBezTo>
                    <a:pt x="6534790" y="6659378"/>
                    <a:pt x="6591336" y="6616237"/>
                    <a:pt x="6647884" y="6572752"/>
                  </a:cubicBezTo>
                  <a:cubicBezTo>
                    <a:pt x="6704432" y="6529268"/>
                    <a:pt x="6761151" y="6485095"/>
                    <a:pt x="6817698" y="6440235"/>
                  </a:cubicBezTo>
                  <a:lnTo>
                    <a:pt x="7161451" y="6165232"/>
                  </a:lnTo>
                  <a:close/>
                  <a:moveTo>
                    <a:pt x="1673436" y="0"/>
                  </a:moveTo>
                  <a:lnTo>
                    <a:pt x="2394951" y="0"/>
                  </a:lnTo>
                  <a:lnTo>
                    <a:pt x="2244659" y="100763"/>
                  </a:lnTo>
                  <a:cubicBezTo>
                    <a:pt x="2071051" y="224086"/>
                    <a:pt x="1903860" y="356975"/>
                    <a:pt x="1743903" y="498975"/>
                  </a:cubicBezTo>
                  <a:cubicBezTo>
                    <a:pt x="1533218" y="689638"/>
                    <a:pt x="1339146" y="897902"/>
                    <a:pt x="1163821" y="1121514"/>
                  </a:cubicBezTo>
                  <a:cubicBezTo>
                    <a:pt x="988284" y="1344764"/>
                    <a:pt x="834608" y="1584376"/>
                    <a:pt x="704911" y="1837036"/>
                  </a:cubicBezTo>
                  <a:cubicBezTo>
                    <a:pt x="573950" y="2089059"/>
                    <a:pt x="469577" y="2354041"/>
                    <a:pt x="393472" y="2627669"/>
                  </a:cubicBezTo>
                  <a:cubicBezTo>
                    <a:pt x="318269" y="2902842"/>
                    <a:pt x="280119" y="3186833"/>
                    <a:pt x="280032" y="3472097"/>
                  </a:cubicBezTo>
                  <a:cubicBezTo>
                    <a:pt x="280349" y="3610956"/>
                    <a:pt x="296380" y="3749334"/>
                    <a:pt x="327813" y="3884602"/>
                  </a:cubicBezTo>
                  <a:cubicBezTo>
                    <a:pt x="360878" y="4018046"/>
                    <a:pt x="408244" y="4147540"/>
                    <a:pt x="469096" y="4270809"/>
                  </a:cubicBezTo>
                  <a:cubicBezTo>
                    <a:pt x="499175" y="4332511"/>
                    <a:pt x="532347" y="4393012"/>
                    <a:pt x="567581" y="4452482"/>
                  </a:cubicBezTo>
                  <a:cubicBezTo>
                    <a:pt x="602815" y="4511953"/>
                    <a:pt x="641144" y="4570562"/>
                    <a:pt x="680677" y="4628484"/>
                  </a:cubicBezTo>
                  <a:cubicBezTo>
                    <a:pt x="760771" y="4743985"/>
                    <a:pt x="849802" y="4856048"/>
                    <a:pt x="941928" y="4968628"/>
                  </a:cubicBezTo>
                  <a:cubicBezTo>
                    <a:pt x="1034055" y="5081206"/>
                    <a:pt x="1130994" y="5193958"/>
                    <a:pt x="1224665" y="5311349"/>
                  </a:cubicBezTo>
                  <a:cubicBezTo>
                    <a:pt x="1271987" y="5369787"/>
                    <a:pt x="1318853" y="5429429"/>
                    <a:pt x="1365259" y="5490273"/>
                  </a:cubicBezTo>
                  <a:lnTo>
                    <a:pt x="1432808" y="5577931"/>
                  </a:lnTo>
                  <a:cubicBezTo>
                    <a:pt x="1454979" y="5605947"/>
                    <a:pt x="1476121" y="5634821"/>
                    <a:pt x="1498980" y="5662148"/>
                  </a:cubicBezTo>
                  <a:cubicBezTo>
                    <a:pt x="1676323" y="5880038"/>
                    <a:pt x="1866158" y="6087441"/>
                    <a:pt x="2067548" y="6283312"/>
                  </a:cubicBezTo>
                  <a:cubicBezTo>
                    <a:pt x="2166203" y="6379907"/>
                    <a:pt x="2266974" y="6473064"/>
                    <a:pt x="2369879" y="6562782"/>
                  </a:cubicBezTo>
                  <a:cubicBezTo>
                    <a:pt x="2473005" y="6652331"/>
                    <a:pt x="2577677" y="6738957"/>
                    <a:pt x="2686645" y="6820598"/>
                  </a:cubicBezTo>
                  <a:lnTo>
                    <a:pt x="2738907" y="6857999"/>
                  </a:lnTo>
                  <a:lnTo>
                    <a:pt x="1731787" y="6857999"/>
                  </a:lnTo>
                  <a:lnTo>
                    <a:pt x="1607949" y="6732770"/>
                  </a:lnTo>
                  <a:cubicBezTo>
                    <a:pt x="1501232" y="6617903"/>
                    <a:pt x="1401421" y="6496799"/>
                    <a:pt x="1309057" y="6370109"/>
                  </a:cubicBezTo>
                  <a:cubicBezTo>
                    <a:pt x="1217103" y="6244469"/>
                    <a:pt x="1129618" y="6116590"/>
                    <a:pt x="1048147" y="5986138"/>
                  </a:cubicBezTo>
                  <a:cubicBezTo>
                    <a:pt x="1027179" y="5953825"/>
                    <a:pt x="1007414" y="5920996"/>
                    <a:pt x="987131" y="5888512"/>
                  </a:cubicBezTo>
                  <a:lnTo>
                    <a:pt x="928866" y="5793463"/>
                  </a:lnTo>
                  <a:cubicBezTo>
                    <a:pt x="891568" y="5732276"/>
                    <a:pt x="852725" y="5671260"/>
                    <a:pt x="813708" y="5609556"/>
                  </a:cubicBezTo>
                  <a:lnTo>
                    <a:pt x="574972" y="5231598"/>
                  </a:lnTo>
                  <a:cubicBezTo>
                    <a:pt x="495221" y="5103551"/>
                    <a:pt x="416158" y="4971549"/>
                    <a:pt x="342424" y="4834048"/>
                  </a:cubicBezTo>
                  <a:cubicBezTo>
                    <a:pt x="305641" y="4765298"/>
                    <a:pt x="270236" y="4695343"/>
                    <a:pt x="237579" y="4623500"/>
                  </a:cubicBezTo>
                  <a:cubicBezTo>
                    <a:pt x="204922" y="4551655"/>
                    <a:pt x="175187" y="4478607"/>
                    <a:pt x="148373" y="4404356"/>
                  </a:cubicBezTo>
                  <a:cubicBezTo>
                    <a:pt x="121561" y="4330107"/>
                    <a:pt x="99046" y="4252934"/>
                    <a:pt x="79623" y="4175762"/>
                  </a:cubicBezTo>
                  <a:cubicBezTo>
                    <a:pt x="70514" y="4136916"/>
                    <a:pt x="61577" y="4098245"/>
                    <a:pt x="54185" y="4059229"/>
                  </a:cubicBezTo>
                  <a:lnTo>
                    <a:pt x="43013" y="4000790"/>
                  </a:lnTo>
                  <a:lnTo>
                    <a:pt x="33734" y="3942180"/>
                  </a:lnTo>
                  <a:cubicBezTo>
                    <a:pt x="10461" y="3786581"/>
                    <a:pt x="-801" y="3629416"/>
                    <a:pt x="45" y="3472097"/>
                  </a:cubicBezTo>
                  <a:cubicBezTo>
                    <a:pt x="863" y="3164748"/>
                    <a:pt x="32824" y="2858275"/>
                    <a:pt x="95436" y="2557372"/>
                  </a:cubicBezTo>
                  <a:cubicBezTo>
                    <a:pt x="157549" y="2255281"/>
                    <a:pt x="253728" y="1961216"/>
                    <a:pt x="382126" y="1680799"/>
                  </a:cubicBezTo>
                  <a:cubicBezTo>
                    <a:pt x="639940" y="1120482"/>
                    <a:pt x="1015492" y="619117"/>
                    <a:pt x="1457043" y="192176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77FC097-E4F2-4A45-82E8-3808FA553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0650" y="-5799"/>
              <a:ext cx="7291350" cy="6858000"/>
            </a:xfrm>
            <a:custGeom>
              <a:avLst/>
              <a:gdLst>
                <a:gd name="connsiteX0" fmla="*/ 7291350 w 7291350"/>
                <a:gd name="connsiteY0" fmla="*/ 5718699 h 6858000"/>
                <a:gd name="connsiteX1" fmla="*/ 7291350 w 7291350"/>
                <a:gd name="connsiteY1" fmla="*/ 6806115 h 6858000"/>
                <a:gd name="connsiteX2" fmla="*/ 7224124 w 7291350"/>
                <a:gd name="connsiteY2" fmla="*/ 6858000 h 6858000"/>
                <a:gd name="connsiteX3" fmla="*/ 5607142 w 7291350"/>
                <a:gd name="connsiteY3" fmla="*/ 6858000 h 6858000"/>
                <a:gd name="connsiteX4" fmla="*/ 5736072 w 7291350"/>
                <a:gd name="connsiteY4" fmla="*/ 6801170 h 6858000"/>
                <a:gd name="connsiteX5" fmla="*/ 6949826 w 7291350"/>
                <a:gd name="connsiteY5" fmla="*/ 5983707 h 6858000"/>
                <a:gd name="connsiteX6" fmla="*/ 7220703 w 7291350"/>
                <a:gd name="connsiteY6" fmla="*/ 5773675 h 6858000"/>
                <a:gd name="connsiteX7" fmla="*/ 7218419 w 7291350"/>
                <a:gd name="connsiteY7" fmla="*/ 0 h 6858000"/>
                <a:gd name="connsiteX8" fmla="*/ 7291350 w 7291350"/>
                <a:gd name="connsiteY8" fmla="*/ 0 h 6858000"/>
                <a:gd name="connsiteX9" fmla="*/ 7291350 w 7291350"/>
                <a:gd name="connsiteY9" fmla="*/ 50138 h 6858000"/>
                <a:gd name="connsiteX10" fmla="*/ 1797607 w 7291350"/>
                <a:gd name="connsiteY10" fmla="*/ 0 h 6858000"/>
                <a:gd name="connsiteX11" fmla="*/ 3385676 w 7291350"/>
                <a:gd name="connsiteY11" fmla="*/ 0 h 6858000"/>
                <a:gd name="connsiteX12" fmla="*/ 3360567 w 7291350"/>
                <a:gd name="connsiteY12" fmla="*/ 11552 h 6858000"/>
                <a:gd name="connsiteX13" fmla="*/ 2267395 w 7291350"/>
                <a:gd name="connsiteY13" fmla="*/ 725831 h 6858000"/>
                <a:gd name="connsiteX14" fmla="*/ 1234074 w 7291350"/>
                <a:gd name="connsiteY14" fmla="*/ 2007171 h 6858000"/>
                <a:gd name="connsiteX15" fmla="*/ 859383 w 7291350"/>
                <a:gd name="connsiteY15" fmla="*/ 3498372 h 6858000"/>
                <a:gd name="connsiteX16" fmla="*/ 1479513 w 7291350"/>
                <a:gd name="connsiteY16" fmla="*/ 4883182 h 6858000"/>
                <a:gd name="connsiteX17" fmla="*/ 1791985 w 7291350"/>
                <a:gd name="connsiteY17" fmla="*/ 5322671 h 6858000"/>
                <a:gd name="connsiteX18" fmla="*/ 3397295 w 7291350"/>
                <a:gd name="connsiteY18" fmla="*/ 6784567 h 6858000"/>
                <a:gd name="connsiteX19" fmla="*/ 3590446 w 7291350"/>
                <a:gd name="connsiteY19" fmla="*/ 6858000 h 6858000"/>
                <a:gd name="connsiteX20" fmla="*/ 1970757 w 7291350"/>
                <a:gd name="connsiteY20" fmla="*/ 6858000 h 6858000"/>
                <a:gd name="connsiteX21" fmla="*/ 1735872 w 7291350"/>
                <a:gd name="connsiteY21" fmla="*/ 6627685 h 6858000"/>
                <a:gd name="connsiteX22" fmla="*/ 1080932 w 7291350"/>
                <a:gd name="connsiteY22" fmla="*/ 5805127 h 6858000"/>
                <a:gd name="connsiteX23" fmla="*/ 0 w 7291350"/>
                <a:gd name="connsiteY23" fmla="*/ 3498372 h 6858000"/>
                <a:gd name="connsiteX24" fmla="*/ 1708174 w 7291350"/>
                <a:gd name="connsiteY24" fmla="*/ 7330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291350" h="6858000">
                  <a:moveTo>
                    <a:pt x="7291350" y="5718699"/>
                  </a:moveTo>
                  <a:lnTo>
                    <a:pt x="7291350" y="6806115"/>
                  </a:lnTo>
                  <a:lnTo>
                    <a:pt x="7224124" y="6858000"/>
                  </a:lnTo>
                  <a:lnTo>
                    <a:pt x="5607142" y="6858000"/>
                  </a:lnTo>
                  <a:lnTo>
                    <a:pt x="5736072" y="6801170"/>
                  </a:lnTo>
                  <a:cubicBezTo>
                    <a:pt x="6122313" y="6616106"/>
                    <a:pt x="6503069" y="6332805"/>
                    <a:pt x="6949826" y="5983707"/>
                  </a:cubicBezTo>
                  <a:cubicBezTo>
                    <a:pt x="7041094" y="5912378"/>
                    <a:pt x="7132358" y="5842426"/>
                    <a:pt x="7220703" y="5773675"/>
                  </a:cubicBezTo>
                  <a:close/>
                  <a:moveTo>
                    <a:pt x="7218419" y="0"/>
                  </a:moveTo>
                  <a:lnTo>
                    <a:pt x="7291350" y="0"/>
                  </a:lnTo>
                  <a:lnTo>
                    <a:pt x="7291350" y="50138"/>
                  </a:lnTo>
                  <a:close/>
                  <a:moveTo>
                    <a:pt x="1797607" y="0"/>
                  </a:moveTo>
                  <a:lnTo>
                    <a:pt x="3385676" y="0"/>
                  </a:lnTo>
                  <a:lnTo>
                    <a:pt x="3360567" y="11552"/>
                  </a:lnTo>
                  <a:cubicBezTo>
                    <a:pt x="2968013" y="202286"/>
                    <a:pt x="2600620" y="442170"/>
                    <a:pt x="2267395" y="725831"/>
                  </a:cubicBezTo>
                  <a:cubicBezTo>
                    <a:pt x="1824986" y="1104820"/>
                    <a:pt x="1477279" y="1536057"/>
                    <a:pt x="1234074" y="2007171"/>
                  </a:cubicBezTo>
                  <a:cubicBezTo>
                    <a:pt x="985368" y="2488770"/>
                    <a:pt x="859383" y="2990476"/>
                    <a:pt x="859383" y="3498372"/>
                  </a:cubicBezTo>
                  <a:cubicBezTo>
                    <a:pt x="859383" y="4010222"/>
                    <a:pt x="1060651" y="4308942"/>
                    <a:pt x="1479513" y="4883182"/>
                  </a:cubicBezTo>
                  <a:cubicBezTo>
                    <a:pt x="1580577" y="5021714"/>
                    <a:pt x="1685078" y="5164888"/>
                    <a:pt x="1791985" y="5322671"/>
                  </a:cubicBezTo>
                  <a:cubicBezTo>
                    <a:pt x="2283419" y="6046950"/>
                    <a:pt x="2796809" y="6521439"/>
                    <a:pt x="3397295" y="6784567"/>
                  </a:cubicBezTo>
                  <a:lnTo>
                    <a:pt x="3590446" y="6858000"/>
                  </a:lnTo>
                  <a:lnTo>
                    <a:pt x="1970757" y="6858000"/>
                  </a:lnTo>
                  <a:lnTo>
                    <a:pt x="1735872" y="6627685"/>
                  </a:lnTo>
                  <a:cubicBezTo>
                    <a:pt x="1502484" y="6382823"/>
                    <a:pt x="1285774" y="6107254"/>
                    <a:pt x="1080932" y="5805127"/>
                  </a:cubicBezTo>
                  <a:cubicBezTo>
                    <a:pt x="556365" y="5032027"/>
                    <a:pt x="0" y="4501616"/>
                    <a:pt x="0" y="3498372"/>
                  </a:cubicBezTo>
                  <a:cubicBezTo>
                    <a:pt x="0" y="2160829"/>
                    <a:pt x="685186" y="949872"/>
                    <a:pt x="1708174" y="7330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0DF88B0-FA8A-47F5-8EAC-1880B1A51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2894" y="-5799"/>
              <a:ext cx="7269107" cy="6858000"/>
            </a:xfrm>
            <a:custGeom>
              <a:avLst/>
              <a:gdLst>
                <a:gd name="connsiteX0" fmla="*/ 7269107 w 7269107"/>
                <a:gd name="connsiteY0" fmla="*/ 5518449 h 6858000"/>
                <a:gd name="connsiteX1" fmla="*/ 7269107 w 7269107"/>
                <a:gd name="connsiteY1" fmla="*/ 6823281 h 6858000"/>
                <a:gd name="connsiteX2" fmla="*/ 7224122 w 7269107"/>
                <a:gd name="connsiteY2" fmla="*/ 6858000 h 6858000"/>
                <a:gd name="connsiteX3" fmla="*/ 4927054 w 7269107"/>
                <a:gd name="connsiteY3" fmla="*/ 6858000 h 6858000"/>
                <a:gd name="connsiteX4" fmla="*/ 4982167 w 7269107"/>
                <a:gd name="connsiteY4" fmla="*/ 6852876 h 6858000"/>
                <a:gd name="connsiteX5" fmla="*/ 5743768 w 7269107"/>
                <a:gd name="connsiteY5" fmla="*/ 6606245 h 6858000"/>
                <a:gd name="connsiteX6" fmla="*/ 6843778 w 7269107"/>
                <a:gd name="connsiteY6" fmla="*/ 5848440 h 6858000"/>
                <a:gd name="connsiteX7" fmla="*/ 7115515 w 7269107"/>
                <a:gd name="connsiteY7" fmla="*/ 5637891 h 6858000"/>
                <a:gd name="connsiteX8" fmla="*/ 6870111 w 7269107"/>
                <a:gd name="connsiteY8" fmla="*/ 0 h 6858000"/>
                <a:gd name="connsiteX9" fmla="*/ 7269107 w 7269107"/>
                <a:gd name="connsiteY9" fmla="*/ 0 h 6858000"/>
                <a:gd name="connsiteX10" fmla="*/ 7269107 w 7269107"/>
                <a:gd name="connsiteY10" fmla="*/ 243137 h 6858000"/>
                <a:gd name="connsiteX11" fmla="*/ 7089989 w 7269107"/>
                <a:gd name="connsiteY11" fmla="*/ 119955 h 6858000"/>
                <a:gd name="connsiteX12" fmla="*/ 6952948 w 7269107"/>
                <a:gd name="connsiteY12" fmla="*/ 41521 h 6858000"/>
                <a:gd name="connsiteX13" fmla="*/ 1797606 w 7269107"/>
                <a:gd name="connsiteY13" fmla="*/ 0 h 6858000"/>
                <a:gd name="connsiteX14" fmla="*/ 3815328 w 7269107"/>
                <a:gd name="connsiteY14" fmla="*/ 0 h 6858000"/>
                <a:gd name="connsiteX15" fmla="*/ 3627371 w 7269107"/>
                <a:gd name="connsiteY15" fmla="*/ 77142 h 6858000"/>
                <a:gd name="connsiteX16" fmla="*/ 2379115 w 7269107"/>
                <a:gd name="connsiteY16" fmla="*/ 856285 h 6858000"/>
                <a:gd name="connsiteX17" fmla="*/ 1386699 w 7269107"/>
                <a:gd name="connsiteY17" fmla="*/ 2086062 h 6858000"/>
                <a:gd name="connsiteX18" fmla="*/ 1031258 w 7269107"/>
                <a:gd name="connsiteY18" fmla="*/ 3498372 h 6858000"/>
                <a:gd name="connsiteX19" fmla="*/ 1618904 w 7269107"/>
                <a:gd name="connsiteY19" fmla="*/ 4781604 h 6858000"/>
                <a:gd name="connsiteX20" fmla="*/ 1934812 w 7269107"/>
                <a:gd name="connsiteY20" fmla="*/ 5225904 h 6858000"/>
                <a:gd name="connsiteX21" fmla="*/ 3140010 w 7269107"/>
                <a:gd name="connsiteY21" fmla="*/ 6456196 h 6858000"/>
                <a:gd name="connsiteX22" fmla="*/ 4281662 w 7269107"/>
                <a:gd name="connsiteY22" fmla="*/ 6843305 h 6858000"/>
                <a:gd name="connsiteX23" fmla="*/ 4449058 w 7269107"/>
                <a:gd name="connsiteY23" fmla="*/ 6858000 h 6858000"/>
                <a:gd name="connsiteX24" fmla="*/ 1970756 w 7269107"/>
                <a:gd name="connsiteY24" fmla="*/ 6858000 h 6858000"/>
                <a:gd name="connsiteX25" fmla="*/ 1735871 w 7269107"/>
                <a:gd name="connsiteY25" fmla="*/ 6627685 h 6858000"/>
                <a:gd name="connsiteX26" fmla="*/ 1080930 w 7269107"/>
                <a:gd name="connsiteY26" fmla="*/ 5805127 h 6858000"/>
                <a:gd name="connsiteX27" fmla="*/ 0 w 7269107"/>
                <a:gd name="connsiteY27" fmla="*/ 3498372 h 6858000"/>
                <a:gd name="connsiteX28" fmla="*/ 1708172 w 7269107"/>
                <a:gd name="connsiteY28" fmla="*/ 7330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269107" h="6858000">
                  <a:moveTo>
                    <a:pt x="7269107" y="5518449"/>
                  </a:moveTo>
                  <a:lnTo>
                    <a:pt x="7269107" y="6823281"/>
                  </a:lnTo>
                  <a:lnTo>
                    <a:pt x="7224122" y="6858000"/>
                  </a:lnTo>
                  <a:lnTo>
                    <a:pt x="4927054" y="6858000"/>
                  </a:lnTo>
                  <a:lnTo>
                    <a:pt x="4982167" y="6852876"/>
                  </a:lnTo>
                  <a:cubicBezTo>
                    <a:pt x="5236517" y="6821036"/>
                    <a:pt x="5483373" y="6740566"/>
                    <a:pt x="5743768" y="6606245"/>
                  </a:cubicBezTo>
                  <a:cubicBezTo>
                    <a:pt x="6099551" y="6422337"/>
                    <a:pt x="6452586" y="6154209"/>
                    <a:pt x="6843778" y="5848440"/>
                  </a:cubicBezTo>
                  <a:cubicBezTo>
                    <a:pt x="6935559" y="5776768"/>
                    <a:pt x="7026997" y="5706642"/>
                    <a:pt x="7115515" y="5637891"/>
                  </a:cubicBezTo>
                  <a:close/>
                  <a:moveTo>
                    <a:pt x="6870111" y="0"/>
                  </a:moveTo>
                  <a:lnTo>
                    <a:pt x="7269107" y="0"/>
                  </a:lnTo>
                  <a:lnTo>
                    <a:pt x="7269107" y="243137"/>
                  </a:lnTo>
                  <a:lnTo>
                    <a:pt x="7089989" y="119955"/>
                  </a:lnTo>
                  <a:cubicBezTo>
                    <a:pt x="7045081" y="92581"/>
                    <a:pt x="6999384" y="66425"/>
                    <a:pt x="6952948" y="41521"/>
                  </a:cubicBezTo>
                  <a:close/>
                  <a:moveTo>
                    <a:pt x="1797606" y="0"/>
                  </a:moveTo>
                  <a:lnTo>
                    <a:pt x="3815328" y="0"/>
                  </a:lnTo>
                  <a:lnTo>
                    <a:pt x="3627371" y="77142"/>
                  </a:lnTo>
                  <a:cubicBezTo>
                    <a:pt x="3175548" y="273822"/>
                    <a:pt x="2754868" y="536281"/>
                    <a:pt x="2379115" y="856285"/>
                  </a:cubicBezTo>
                  <a:cubicBezTo>
                    <a:pt x="1959736" y="1215679"/>
                    <a:pt x="1616497" y="1640901"/>
                    <a:pt x="1386699" y="2086062"/>
                  </a:cubicBezTo>
                  <a:cubicBezTo>
                    <a:pt x="1151572" y="2543083"/>
                    <a:pt x="1031258" y="3018150"/>
                    <a:pt x="1031258" y="3498372"/>
                  </a:cubicBezTo>
                  <a:cubicBezTo>
                    <a:pt x="1031258" y="3957455"/>
                    <a:pt x="1211213" y="4223692"/>
                    <a:pt x="1618904" y="4781604"/>
                  </a:cubicBezTo>
                  <a:cubicBezTo>
                    <a:pt x="1720826" y="4921339"/>
                    <a:pt x="1826186" y="5065887"/>
                    <a:pt x="1934812" y="5225904"/>
                  </a:cubicBezTo>
                  <a:cubicBezTo>
                    <a:pt x="2318957" y="5792064"/>
                    <a:pt x="2713069" y="6194600"/>
                    <a:pt x="3140010" y="6456196"/>
                  </a:cubicBezTo>
                  <a:cubicBezTo>
                    <a:pt x="3479423" y="6664512"/>
                    <a:pt x="3855769" y="6792387"/>
                    <a:pt x="4281662" y="6843305"/>
                  </a:cubicBezTo>
                  <a:lnTo>
                    <a:pt x="4449058" y="6858000"/>
                  </a:lnTo>
                  <a:lnTo>
                    <a:pt x="1970756" y="6858000"/>
                  </a:lnTo>
                  <a:lnTo>
                    <a:pt x="1735871" y="6627685"/>
                  </a:lnTo>
                  <a:cubicBezTo>
                    <a:pt x="1502482" y="6382823"/>
                    <a:pt x="1285773" y="6107254"/>
                    <a:pt x="1080930" y="5805127"/>
                  </a:cubicBezTo>
                  <a:cubicBezTo>
                    <a:pt x="556364" y="5032027"/>
                    <a:pt x="0" y="4501616"/>
                    <a:pt x="0" y="3498372"/>
                  </a:cubicBezTo>
                  <a:cubicBezTo>
                    <a:pt x="0" y="2160829"/>
                    <a:pt x="685185" y="949872"/>
                    <a:pt x="1708172" y="7330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BDA23-AAEA-51DD-37EB-9575632C8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2812" y="1032987"/>
            <a:ext cx="4919108" cy="4792027"/>
          </a:xfrm>
        </p:spPr>
        <p:txBody>
          <a:bodyPr anchor="ctr">
            <a:normAutofit/>
          </a:bodyPr>
          <a:lstStyle/>
          <a:p>
            <a:r>
              <a:rPr lang="en-CA" sz="2000">
                <a:solidFill>
                  <a:schemeClr val="tx2"/>
                </a:solidFill>
              </a:rPr>
              <a:t>[1] Valenzuela-Núñez, C., Latorre-Núñez, G., &amp; Troncoso-Espinosa, F. (2024). Smart Medical Appointment Scheduling: Optimization, machine learning, and overbooking to enhance resource utilization. IEEE Access, 12, 7551–7562. https://doi.org/10.1109/access.2024.3349953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C97711-EC7E-6845-CA26-DBA4CDD90F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03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91583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59C4F8-2DE2-44E4-2469-74CBBB7F61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9419" y="366810"/>
            <a:ext cx="6124381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4B5767-BD8C-5524-8CC7-64FBD8A46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593"/>
            <a:ext cx="4467792" cy="30605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latin typeface="+mj-lt"/>
                <a:ea typeface="+mj-ea"/>
                <a:cs typeface="+mj-cs"/>
              </a:rPr>
              <a:t>Questions?</a:t>
            </a:r>
          </a:p>
        </p:txBody>
      </p:sp>
      <p:pic>
        <p:nvPicPr>
          <p:cNvPr id="9" name="Graphic 8" descr="Questions">
            <a:extLst>
              <a:ext uri="{FF2B5EF4-FFF2-40B4-BE49-F238E27FC236}">
                <a16:creationId xmlns:a16="http://schemas.microsoft.com/office/drawing/2014/main" id="{A335F7CB-C4CA-A6D9-8AC3-60F2C0BE8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3623" y="1374798"/>
            <a:ext cx="4108404" cy="4108404"/>
          </a:xfrm>
          <a:custGeom>
            <a:avLst/>
            <a:gdLst/>
            <a:ahLst/>
            <a:cxnLst/>
            <a:rect l="l" t="t" r="r" b="b"/>
            <a:pathLst>
              <a:path w="4273177" h="4470400">
                <a:moveTo>
                  <a:pt x="75080" y="0"/>
                </a:moveTo>
                <a:lnTo>
                  <a:pt x="4198097" y="0"/>
                </a:lnTo>
                <a:cubicBezTo>
                  <a:pt x="4239563" y="0"/>
                  <a:pt x="4273177" y="33614"/>
                  <a:pt x="4273177" y="75080"/>
                </a:cubicBezTo>
                <a:lnTo>
                  <a:pt x="4273177" y="4395320"/>
                </a:lnTo>
                <a:cubicBezTo>
                  <a:pt x="4273177" y="4436786"/>
                  <a:pt x="4239563" y="4470400"/>
                  <a:pt x="4198097" y="4470400"/>
                </a:cubicBezTo>
                <a:lnTo>
                  <a:pt x="75080" y="4470400"/>
                </a:lnTo>
                <a:cubicBezTo>
                  <a:pt x="33614" y="4470400"/>
                  <a:pt x="0" y="4436786"/>
                  <a:pt x="0" y="4395320"/>
                </a:cubicBezTo>
                <a:lnTo>
                  <a:pt x="0" y="75080"/>
                </a:lnTo>
                <a:cubicBezTo>
                  <a:pt x="0" y="33614"/>
                  <a:pt x="33614" y="0"/>
                  <a:pt x="750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30452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CA" sz="5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 algn="just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Research focuses on optimizing medical appointment scheduling using machine learning and overbooking to reduce inefficiencies and improve resource utilization.</a:t>
            </a:r>
          </a:p>
          <a:p>
            <a:pPr algn="just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Challenges include last-minute cancellations and no-shows, leading to long wait times and underutilization of healthcare resources.</a:t>
            </a:r>
          </a:p>
          <a:p>
            <a:pPr algn="just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Proposed system integrates linear programming and machine learning algorithms to predict patient attendance and enhance appointment management for better efficiency.</a:t>
            </a:r>
          </a:p>
        </p:txBody>
      </p:sp>
      <p:pic>
        <p:nvPicPr>
          <p:cNvPr id="16" name="Picture 15" descr="Maze">
            <a:extLst>
              <a:ext uri="{FF2B5EF4-FFF2-40B4-BE49-F238E27FC236}">
                <a16:creationId xmlns:a16="http://schemas.microsoft.com/office/drawing/2014/main" id="{6F9EAFE4-10E9-CCA3-3C1D-B79702EF12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80" r="20904" b="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octor writing on a transparent board&#10;&#10;Description automatically generated">
            <a:extLst>
              <a:ext uri="{FF2B5EF4-FFF2-40B4-BE49-F238E27FC236}">
                <a16:creationId xmlns:a16="http://schemas.microsoft.com/office/drawing/2014/main" id="{551DE265-CD57-FB4A-0703-51BAA02D3C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2" b="2825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CCE239-DCDD-DD64-3D9D-A7D8D359F7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238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CA" sz="5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 Statement</a:t>
            </a:r>
          </a:p>
        </p:txBody>
      </p:sp>
      <p:sp>
        <p:nvSpPr>
          <p:cNvPr id="3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 algn="just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paper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speaks abou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 last-minute cancellations and no-shows disrupt patient flow, leading to wasted time and resources for healthcare providers.</a:t>
            </a:r>
            <a:endParaRPr lang="en-US" sz="2000" b="1" i="0" u="none" strike="noStrike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These issues results in longer wait times for patients and decreased overall productivity in healthcare facilities.</a:t>
            </a:r>
          </a:p>
          <a:p>
            <a:pPr algn="just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Addressing this problem through predictive analytics and optimized scheduling algorithms can improve resource utilization and enhance the efficiency of healthcare services.</a:t>
            </a:r>
          </a:p>
        </p:txBody>
      </p:sp>
      <p:pic>
        <p:nvPicPr>
          <p:cNvPr id="5" name="Picture 4" descr="Desk with stethoscope and computer keyboard">
            <a:extLst>
              <a:ext uri="{FF2B5EF4-FFF2-40B4-BE49-F238E27FC236}">
                <a16:creationId xmlns:a16="http://schemas.microsoft.com/office/drawing/2014/main" id="{69A6446C-1BC4-3A7F-054C-FB2D99FBDF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82" r="2" b="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24653B-A83C-09F8-CF53-5021754FCB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Importance and Challenges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32DAE3-28C0-AE0D-2952-2F7E7C169E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pPr algn="just"/>
            <a:r>
              <a:rPr lang="en-US" sz="2000" b="1" i="0" dirty="0">
                <a:effectLst/>
              </a:rPr>
              <a:t>Importance of Efficient Medical Appointment Scheduling</a:t>
            </a:r>
            <a:endParaRPr lang="en-US" sz="2000" b="0" i="0" dirty="0">
              <a:effectLst/>
            </a:endParaRPr>
          </a:p>
          <a:p>
            <a:pPr indent="-2286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Efficient scheduling is crucial for maximizing healthcare delivery and patient satisfaction.</a:t>
            </a:r>
          </a:p>
          <a:p>
            <a:pPr indent="-2286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Optimized appointments can significantly reduce wait times and improve the allocation of medical resources.</a:t>
            </a:r>
          </a:p>
          <a:p>
            <a:pPr algn="just"/>
            <a:r>
              <a:rPr lang="en-US" sz="2000" b="1" i="0" dirty="0">
                <a:effectLst/>
              </a:rPr>
              <a:t>Challenges in Current Scheduling Systems</a:t>
            </a:r>
            <a:endParaRPr lang="en-US" sz="2000" b="0" i="0" dirty="0">
              <a:effectLst/>
            </a:endParaRPr>
          </a:p>
          <a:p>
            <a:pPr indent="-228600" algn="just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</a:rPr>
              <a:t>No-shows:</a:t>
            </a:r>
            <a:r>
              <a:rPr lang="en-US" sz="2000" b="0" i="0" dirty="0">
                <a:effectLst/>
              </a:rPr>
              <a:t> A major issue, leading to wasted resources and reduced availability for other patients. Typically results in significant financial losses for healthcare facilities annually.</a:t>
            </a:r>
          </a:p>
          <a:p>
            <a:pPr indent="-228600" algn="just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</a:rPr>
              <a:t>Resource Underutilization:</a:t>
            </a:r>
            <a:r>
              <a:rPr lang="en-US" sz="2000" b="0" i="0" dirty="0">
                <a:effectLst/>
              </a:rPr>
              <a:t> Inefficient scheduling often leads to underutilization of staff and facilities, increasing operational costs and decreasing the potential to serve more patients effectively.</a:t>
            </a:r>
          </a:p>
          <a:p>
            <a:pPr indent="-228600" algn="just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18550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F027B1-A511-008C-CBC2-6406AF81F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187925"/>
          </a:xfrm>
        </p:spPr>
        <p:txBody>
          <a:bodyPr anchor="b">
            <a:normAutofit/>
          </a:bodyPr>
          <a:lstStyle/>
          <a:p>
            <a:r>
              <a:rPr lang="en-CA" sz="54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Objective of the Study</a:t>
            </a:r>
            <a:endParaRPr lang="en-CA" sz="5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91AA9DA-8212-61F8-9459-3BA71905F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" y="1784350"/>
            <a:ext cx="8488680" cy="5055362"/>
          </a:xfrm>
        </p:spPr>
        <p:txBody>
          <a:bodyPr anchor="t">
            <a:noAutofit/>
          </a:bodyPr>
          <a:lstStyle/>
          <a:p>
            <a:pPr algn="just"/>
            <a:r>
              <a:rPr lang="en-US" sz="18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Optimizing Appointment Scheduling</a:t>
            </a:r>
            <a:endParaRPr lang="en-US" sz="18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primary goal of this study is to address and mitigate the inefficiencies in medical appointment scheduling systems.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 leveraging advanced machine learning algorithms, the study aims to predict patient attendance accurately, enabling a more dynamic scheduling process.</a:t>
            </a:r>
          </a:p>
          <a:p>
            <a:pPr algn="just"/>
            <a:r>
              <a:rPr lang="en-US" sz="18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Incorporating Overbooking Strategies</a:t>
            </a:r>
            <a:endParaRPr lang="en-US" sz="18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Recognizing the inevitable occurrence of no-shows, this study proposes the strategic use of overbooking.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objective is to ensure that the maximum number of appointments can be honored without overburdening healthcare providers or compromising patient care quality.</a:t>
            </a:r>
          </a:p>
          <a:p>
            <a:pPr algn="just"/>
            <a:r>
              <a:rPr lang="en-US" sz="18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Dual Approach for Efficiency and Effectiveness</a:t>
            </a:r>
            <a:endParaRPr lang="en-US" sz="18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integration of machine learning for prediction and overbooking strategies represents a novel approach to optimizing medical scheduling.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dual strategy aims to enhance the utilization of healthcare resources, reduce waiting times for patients, and ultimately provide a more efficient healthcare service delivery.</a:t>
            </a:r>
          </a:p>
          <a:p>
            <a:pPr algn="just"/>
            <a:endParaRPr lang="en-CA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 descr="A computer on a desk&#10;&#10;Description automatically generated">
            <a:extLst>
              <a:ext uri="{FF2B5EF4-FFF2-40B4-BE49-F238E27FC236}">
                <a16:creationId xmlns:a16="http://schemas.microsoft.com/office/drawing/2014/main" id="{5766321E-120C-A8FD-8FAE-EBD70F8DD5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92" b="-3"/>
          <a:stretch/>
        </p:blipFill>
        <p:spPr>
          <a:xfrm>
            <a:off x="8705088" y="2359839"/>
            <a:ext cx="3389376" cy="329141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0B3F9F-AE9F-1D20-43F5-AB3EC4064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142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CA" sz="5400"/>
              <a:t>Proposed Solution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 algn="just"/>
            <a:r>
              <a:rPr lang="en-US" sz="2200" dirty="0"/>
              <a:t>Integrates a linear programming model to strategically manage overbooking and ensure better utilization of healthcare resources.</a:t>
            </a:r>
          </a:p>
          <a:p>
            <a:pPr algn="just"/>
            <a:r>
              <a:rPr lang="en-US" sz="2200" dirty="0"/>
              <a:t>Utilizes machine learning to predict patient attendance and optimize appointment scheduling for improved efficiency and reduced wait times.</a:t>
            </a:r>
          </a:p>
          <a:p>
            <a:pPr algn="just"/>
            <a:r>
              <a:rPr lang="en-US" sz="2200" dirty="0"/>
              <a:t>Addresses scheduling challenges by leveraging technology to minimize the impact of last-minute cancellations and no-shows on resource allocation.</a:t>
            </a:r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6FDB709B-6305-8EA8-D0CF-DE078D8018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35" r="-3" b="-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FA250-5092-58FC-0AE7-0CF6D4970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CA" sz="5400" b="1" i="0" dirty="0">
                <a:effectLst/>
                <a:latin typeface="Söhne"/>
              </a:rPr>
              <a:t>Methodology</a:t>
            </a:r>
            <a:endParaRPr lang="en-CA" sz="5400" dirty="0"/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DB9B5-17CB-1633-A3D7-46244B238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algn="just">
              <a:buFont typeface="+mj-lt"/>
              <a:buAutoNum type="arabicPeriod"/>
            </a:pPr>
            <a:r>
              <a:rPr lang="en-US" sz="1700" b="1" i="0" dirty="0">
                <a:effectLst/>
                <a:latin typeface="Söhne"/>
              </a:rPr>
              <a:t>Overview of the Integer Linear Optimization Model</a:t>
            </a:r>
            <a:endParaRPr lang="en-US" sz="1700" b="0" i="0" dirty="0">
              <a:effectLst/>
              <a:latin typeface="Söhne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  <a:latin typeface="Söhne"/>
              </a:rPr>
              <a:t>This model is at the heart of our scheduling optimization approach, designed to allocate appointments efficiently across available time slots.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  <a:latin typeface="Söhne"/>
              </a:rPr>
              <a:t>It considers various constraints, such as healthcare providers' availability, patient preferences, and expected service times, aiming to maximize the overall utilization of healthcare resources.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  <a:latin typeface="Söhne"/>
              </a:rPr>
              <a:t>The optimization process iteratively adjusts the scheduling plan to minimize idle times and ensure a smooth flow of patient appointments.</a:t>
            </a:r>
          </a:p>
          <a:p>
            <a:pPr algn="just">
              <a:buFont typeface="+mj-lt"/>
              <a:buAutoNum type="arabicPeriod"/>
            </a:pPr>
            <a:r>
              <a:rPr lang="en-US" sz="1700" b="1" i="0" dirty="0">
                <a:effectLst/>
                <a:latin typeface="Söhne"/>
              </a:rPr>
              <a:t>Machine Learning Techniques for Predicting Patient No-Shows</a:t>
            </a:r>
            <a:endParaRPr lang="en-US" sz="1700" b="0" i="0" dirty="0">
              <a:effectLst/>
              <a:latin typeface="Söhne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  <a:latin typeface="Söhne"/>
              </a:rPr>
              <a:t>To enhance the model's effectiveness, the model incorporates predictive analytics using machine learning algorithms.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  <a:latin typeface="Söhne"/>
              </a:rPr>
              <a:t>These techniques analyze historical patient data, identifying patterns and factors associated with the likelihood of no-shows.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  <a:latin typeface="Söhne"/>
              </a:rPr>
              <a:t>By integrating these predictions into the scheduling model, we can more accurately anticipate and mitigate the impact of no-shows through strategic overbooking, ensuring that resources are utilized efficiently.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19C4F-D091-BDFF-739F-E84BF44482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059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A7A16F-374D-034C-6FBA-4733C704B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Proposed Flowchart</a:t>
            </a:r>
          </a:p>
        </p:txBody>
      </p:sp>
      <p:pic>
        <p:nvPicPr>
          <p:cNvPr id="7" name="Content Placeholder 6" descr="A diagram of a program&#10;&#10;Description automatically generated">
            <a:extLst>
              <a:ext uri="{FF2B5EF4-FFF2-40B4-BE49-F238E27FC236}">
                <a16:creationId xmlns:a16="http://schemas.microsoft.com/office/drawing/2014/main" id="{2B23F81D-87EA-CA69-6A6D-4ED8AAE78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9273" y="2354239"/>
            <a:ext cx="9513454" cy="394808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38C9F-29C1-76DC-3F39-F43B4DB96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0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sz="10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924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63EA54-97C2-FCCD-2DEA-F4A06FB48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i="0">
                <a:effectLst/>
              </a:rPr>
              <a:t>Data Analysis and Results</a:t>
            </a:r>
            <a:endParaRPr lang="en-US" sz="5400"/>
          </a:p>
        </p:txBody>
      </p:sp>
      <p:sp>
        <p:nvSpPr>
          <p:cNvPr id="3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90DCEF-0448-D447-302F-97D789497866}"/>
              </a:ext>
            </a:extLst>
          </p:cNvPr>
          <p:cNvSpPr txBox="1"/>
          <p:nvPr/>
        </p:nvSpPr>
        <p:spPr>
          <a:xfrm>
            <a:off x="572493" y="2071316"/>
            <a:ext cx="6713552" cy="41191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i="0" dirty="0">
                <a:effectLst/>
              </a:rPr>
              <a:t>Dataset</a:t>
            </a:r>
            <a:r>
              <a:rPr lang="en-US" sz="2200" b="0" i="0" dirty="0">
                <a:effectLst/>
              </a:rPr>
              <a:t>: The study analyzed data from 340,000 medical records at Dr. Guillermo Grant </a:t>
            </a:r>
            <a:r>
              <a:rPr lang="en-US" sz="2200" b="0" i="0" dirty="0" err="1">
                <a:effectLst/>
              </a:rPr>
              <a:t>Benavente</a:t>
            </a:r>
            <a:r>
              <a:rPr lang="en-US" sz="2200" b="0" i="0" dirty="0">
                <a:effectLst/>
              </a:rPr>
              <a:t> Hospital, focusing on the first semester of 2021. The model's efficiency was validated through a five-month training period and a subsequent test in June 2021.</a:t>
            </a:r>
          </a:p>
        </p:txBody>
      </p:sp>
      <p:pic>
        <p:nvPicPr>
          <p:cNvPr id="11" name="Picture 10" descr="Magnifying glass showing decling performance">
            <a:extLst>
              <a:ext uri="{FF2B5EF4-FFF2-40B4-BE49-F238E27FC236}">
                <a16:creationId xmlns:a16="http://schemas.microsoft.com/office/drawing/2014/main" id="{154A4180-3721-7EAA-99CA-9E02E320B6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2" r="34362" b="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F8A349-E2DE-A14F-A815-C3E461FB71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94A09A9-5501-47C1-A89A-A340965A2BE2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9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89547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2076B5C-85B0-4D30-852D-5E5312EEA93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F1176D5-513E-4E73-98C9-4CEA832F57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342FAFE-88B4-49B4-9588-86CB0E564E5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TM45331398</Template>
  <TotalTime>0</TotalTime>
  <Words>1132</Words>
  <Application>Microsoft Office PowerPoint</Application>
  <PresentationFormat>Widescreen</PresentationFormat>
  <Paragraphs>91</Paragraphs>
  <Slides>20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Söhne</vt:lpstr>
      <vt:lpstr>Tenorite</vt:lpstr>
      <vt:lpstr>Office Theme</vt:lpstr>
      <vt:lpstr>A Summary on Smart Medical Appointment Scheduling: Optimization, Machine Learning, and Overbooking to Enhance Resource Utilization  Authors: CATALINA VALENZUELA-NÚÑEZ , GUILLERMO LATORRE-NÚÑEZ , FREDY TRONCOSO-ESPINOSA</vt:lpstr>
      <vt:lpstr>Introduction</vt:lpstr>
      <vt:lpstr>Problem Statement</vt:lpstr>
      <vt:lpstr>Importance and Challenges</vt:lpstr>
      <vt:lpstr>Objective of the Study</vt:lpstr>
      <vt:lpstr>Proposed Solution</vt:lpstr>
      <vt:lpstr>Methodology</vt:lpstr>
      <vt:lpstr>Proposed Flowchart</vt:lpstr>
      <vt:lpstr>Data Analysis and Results</vt:lpstr>
      <vt:lpstr>Machine Learning in Scheduling</vt:lpstr>
      <vt:lpstr>Why Support Vector Machine?</vt:lpstr>
      <vt:lpstr>Overbooking Strategy</vt:lpstr>
      <vt:lpstr>Overbooking Strategy</vt:lpstr>
      <vt:lpstr>Results</vt:lpstr>
      <vt:lpstr>Results</vt:lpstr>
      <vt:lpstr>Advantages</vt:lpstr>
      <vt:lpstr>Advantages</vt:lpstr>
      <vt:lpstr>References</vt:lpstr>
      <vt:lpstr>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lastModifiedBy/>
  <cp:revision>2</cp:revision>
  <dcterms:created xsi:type="dcterms:W3CDTF">2021-09-06T16:30:14Z</dcterms:created>
  <dcterms:modified xsi:type="dcterms:W3CDTF">2024-03-09T22:13:13Z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